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6"/>
  </p:notesMasterIdLst>
  <p:sldIdLst>
    <p:sldId id="314" r:id="rId2"/>
    <p:sldId id="400" r:id="rId3"/>
    <p:sldId id="257" r:id="rId4"/>
    <p:sldId id="409" r:id="rId5"/>
    <p:sldId id="258" r:id="rId6"/>
    <p:sldId id="263" r:id="rId7"/>
    <p:sldId id="278" r:id="rId8"/>
    <p:sldId id="286" r:id="rId9"/>
    <p:sldId id="410" r:id="rId10"/>
    <p:sldId id="298" r:id="rId11"/>
    <p:sldId id="301" r:id="rId12"/>
    <p:sldId id="299" r:id="rId13"/>
    <p:sldId id="296" r:id="rId14"/>
    <p:sldId id="261" r:id="rId15"/>
    <p:sldId id="399" r:id="rId16"/>
    <p:sldId id="262" r:id="rId17"/>
    <p:sldId id="326" r:id="rId18"/>
    <p:sldId id="327" r:id="rId19"/>
    <p:sldId id="398" r:id="rId20"/>
    <p:sldId id="320" r:id="rId21"/>
    <p:sldId id="302" r:id="rId22"/>
    <p:sldId id="315" r:id="rId23"/>
    <p:sldId id="401" r:id="rId24"/>
    <p:sldId id="405" r:id="rId25"/>
    <p:sldId id="402" r:id="rId26"/>
    <p:sldId id="403" r:id="rId27"/>
    <p:sldId id="316" r:id="rId28"/>
    <p:sldId id="408" r:id="rId29"/>
    <p:sldId id="304" r:id="rId30"/>
    <p:sldId id="306" r:id="rId31"/>
    <p:sldId id="321" r:id="rId32"/>
    <p:sldId id="318" r:id="rId33"/>
    <p:sldId id="322" r:id="rId34"/>
    <p:sldId id="317" r:id="rId35"/>
    <p:sldId id="308" r:id="rId36"/>
    <p:sldId id="323" r:id="rId37"/>
    <p:sldId id="310" r:id="rId38"/>
    <p:sldId id="324" r:id="rId39"/>
    <p:sldId id="404" r:id="rId40"/>
    <p:sldId id="319" r:id="rId41"/>
    <p:sldId id="406" r:id="rId42"/>
    <p:sldId id="305" r:id="rId43"/>
    <p:sldId id="407" r:id="rId44"/>
    <p:sldId id="3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32" autoAdjust="0"/>
    <p:restoredTop sz="67250" autoAdjust="0"/>
  </p:normalViewPr>
  <p:slideViewPr>
    <p:cSldViewPr snapToGrid="0">
      <p:cViewPr varScale="1">
        <p:scale>
          <a:sx n="61" d="100"/>
          <a:sy n="61" d="100"/>
        </p:scale>
        <p:origin x="1026"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thearcofmass.org/friendship"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1" Type="http://schemas.openxmlformats.org/officeDocument/2006/relationships/hyperlink" Target="https://thearcofmass.org/friendship"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4DFAC-FFE6-4A14-87C2-3CE6A1CF59F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521972E-6B6D-4B2D-B9D9-8DA18DB66C6C}">
      <dgm:prSet/>
      <dgm:spPr/>
      <dgm:t>
        <a:bodyPr/>
        <a:lstStyle/>
        <a:p>
          <a:r>
            <a:rPr lang="en-US" dirty="0"/>
            <a:t>To download a free copy of the referenced toolkit, visit: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https://thearcofmass.org/friendship</a:t>
          </a:r>
          <a:endParaRPr lang="en-US" dirty="0">
            <a:solidFill>
              <a:schemeClr val="tx1"/>
            </a:solidFill>
          </a:endParaRPr>
        </a:p>
      </dgm:t>
    </dgm:pt>
    <dgm:pt modelId="{212CC7F3-0C8D-4185-A7CA-8D150765746F}" type="parTrans" cxnId="{660254C6-60B3-4FAC-9DB6-E8A3835E9750}">
      <dgm:prSet/>
      <dgm:spPr/>
      <dgm:t>
        <a:bodyPr/>
        <a:lstStyle/>
        <a:p>
          <a:endParaRPr lang="en-US"/>
        </a:p>
      </dgm:t>
    </dgm:pt>
    <dgm:pt modelId="{FEA7B0AF-1AF5-4C4C-9767-482301E8DD9C}" type="sibTrans" cxnId="{660254C6-60B3-4FAC-9DB6-E8A3835E9750}">
      <dgm:prSet/>
      <dgm:spPr/>
      <dgm:t>
        <a:bodyPr/>
        <a:lstStyle/>
        <a:p>
          <a:endParaRPr lang="en-US"/>
        </a:p>
      </dgm:t>
    </dgm:pt>
    <dgm:pt modelId="{594B929D-BE3E-4A45-9D49-1B950C0B243B}">
      <dgm:prSet/>
      <dgm:spPr/>
      <dgm:t>
        <a:bodyPr/>
        <a:lstStyle/>
        <a:p>
          <a:r>
            <a:rPr lang="en-US" dirty="0"/>
            <a:t>This toolkit is authored by Richard Hawes, Director of Employment Services; Berkshire County Arc. </a:t>
          </a:r>
        </a:p>
      </dgm:t>
    </dgm:pt>
    <dgm:pt modelId="{99871C6D-5C0F-4271-9A89-23EB655A55DF}" type="parTrans" cxnId="{EA7AA4E5-489B-4FC3-9FBB-3FCBFE4E3AD3}">
      <dgm:prSet/>
      <dgm:spPr/>
      <dgm:t>
        <a:bodyPr/>
        <a:lstStyle/>
        <a:p>
          <a:endParaRPr lang="en-US"/>
        </a:p>
      </dgm:t>
    </dgm:pt>
    <dgm:pt modelId="{354C21A1-EA60-4039-A639-6197449828B9}" type="sibTrans" cxnId="{EA7AA4E5-489B-4FC3-9FBB-3FCBFE4E3AD3}">
      <dgm:prSet/>
      <dgm:spPr/>
      <dgm:t>
        <a:bodyPr/>
        <a:lstStyle/>
        <a:p>
          <a:endParaRPr lang="en-US"/>
        </a:p>
      </dgm:t>
    </dgm:pt>
    <dgm:pt modelId="{0CA40A86-4B4F-44B6-9834-603227A25BB8}">
      <dgm:prSet/>
      <dgm:spPr/>
      <dgm:t>
        <a:bodyPr/>
        <a:lstStyle/>
        <a:p>
          <a:r>
            <a:rPr lang="en-US" dirty="0"/>
            <a:t>With contributions from Jim Ross and Mary Ann Brennen; Widening the Circle/Pathways to Friendship. </a:t>
          </a:r>
        </a:p>
        <a:p>
          <a:endParaRPr lang="en-US" dirty="0"/>
        </a:p>
        <a:p>
          <a:r>
            <a:rPr lang="en-US" dirty="0"/>
            <a:t>This PowerPoint presentation was developed by Phoebe Goodman; Widening the Circle/Pathways to Friendship </a:t>
          </a:r>
        </a:p>
      </dgm:t>
    </dgm:pt>
    <dgm:pt modelId="{A71F800F-A6BF-4458-8599-25E1E903832F}" type="parTrans" cxnId="{3BDB57BC-7AFB-4EE0-B452-44528A2CB43C}">
      <dgm:prSet/>
      <dgm:spPr/>
      <dgm:t>
        <a:bodyPr/>
        <a:lstStyle/>
        <a:p>
          <a:endParaRPr lang="en-US"/>
        </a:p>
      </dgm:t>
    </dgm:pt>
    <dgm:pt modelId="{45E2834F-ABB6-4EC0-978A-22FB78F228F1}" type="sibTrans" cxnId="{3BDB57BC-7AFB-4EE0-B452-44528A2CB43C}">
      <dgm:prSet/>
      <dgm:spPr/>
      <dgm:t>
        <a:bodyPr/>
        <a:lstStyle/>
        <a:p>
          <a:endParaRPr lang="en-US"/>
        </a:p>
      </dgm:t>
    </dgm:pt>
    <dgm:pt modelId="{8D7D5C21-589C-4D10-86C4-983EB408453D}" type="pres">
      <dgm:prSet presAssocID="{85E4DFAC-FFE6-4A14-87C2-3CE6A1CF59F6}" presName="vert0" presStyleCnt="0">
        <dgm:presLayoutVars>
          <dgm:dir/>
          <dgm:animOne val="branch"/>
          <dgm:animLvl val="lvl"/>
        </dgm:presLayoutVars>
      </dgm:prSet>
      <dgm:spPr/>
    </dgm:pt>
    <dgm:pt modelId="{99504CDB-18EA-483A-A8AC-BA56E6991B40}" type="pres">
      <dgm:prSet presAssocID="{6521972E-6B6D-4B2D-B9D9-8DA18DB66C6C}" presName="thickLine" presStyleLbl="alignNode1" presStyleIdx="0" presStyleCnt="3"/>
      <dgm:spPr/>
    </dgm:pt>
    <dgm:pt modelId="{875AA017-B278-4C48-A20A-7405FF895387}" type="pres">
      <dgm:prSet presAssocID="{6521972E-6B6D-4B2D-B9D9-8DA18DB66C6C}" presName="horz1" presStyleCnt="0"/>
      <dgm:spPr/>
    </dgm:pt>
    <dgm:pt modelId="{6E2628B5-7138-4651-A099-FA201DD6B628}" type="pres">
      <dgm:prSet presAssocID="{6521972E-6B6D-4B2D-B9D9-8DA18DB66C6C}" presName="tx1" presStyleLbl="revTx" presStyleIdx="0" presStyleCnt="3"/>
      <dgm:spPr/>
    </dgm:pt>
    <dgm:pt modelId="{2EA5A789-2B28-48DB-A1DD-675625217778}" type="pres">
      <dgm:prSet presAssocID="{6521972E-6B6D-4B2D-B9D9-8DA18DB66C6C}" presName="vert1" presStyleCnt="0"/>
      <dgm:spPr/>
    </dgm:pt>
    <dgm:pt modelId="{1D3A3400-C706-41F1-92D4-CBA2ABB25AFE}" type="pres">
      <dgm:prSet presAssocID="{594B929D-BE3E-4A45-9D49-1B950C0B243B}" presName="thickLine" presStyleLbl="alignNode1" presStyleIdx="1" presStyleCnt="3"/>
      <dgm:spPr/>
    </dgm:pt>
    <dgm:pt modelId="{CAD03647-1FB5-4BA7-9A73-FBE994480837}" type="pres">
      <dgm:prSet presAssocID="{594B929D-BE3E-4A45-9D49-1B950C0B243B}" presName="horz1" presStyleCnt="0"/>
      <dgm:spPr/>
    </dgm:pt>
    <dgm:pt modelId="{28A9D02B-903D-4B1C-883E-25E116F09762}" type="pres">
      <dgm:prSet presAssocID="{594B929D-BE3E-4A45-9D49-1B950C0B243B}" presName="tx1" presStyleLbl="revTx" presStyleIdx="1" presStyleCnt="3" custLinFactNeighborX="123"/>
      <dgm:spPr/>
    </dgm:pt>
    <dgm:pt modelId="{4753EBDA-525E-4FAE-8C6F-49B8646C1D29}" type="pres">
      <dgm:prSet presAssocID="{594B929D-BE3E-4A45-9D49-1B950C0B243B}" presName="vert1" presStyleCnt="0"/>
      <dgm:spPr/>
    </dgm:pt>
    <dgm:pt modelId="{77E1AD0A-2900-4368-B838-414E27EC2C7F}" type="pres">
      <dgm:prSet presAssocID="{0CA40A86-4B4F-44B6-9834-603227A25BB8}" presName="thickLine" presStyleLbl="alignNode1" presStyleIdx="2" presStyleCnt="3"/>
      <dgm:spPr/>
    </dgm:pt>
    <dgm:pt modelId="{D0290424-EF9A-4E92-A334-2E5D9EC888AF}" type="pres">
      <dgm:prSet presAssocID="{0CA40A86-4B4F-44B6-9834-603227A25BB8}" presName="horz1" presStyleCnt="0"/>
      <dgm:spPr/>
    </dgm:pt>
    <dgm:pt modelId="{5D8D7DC3-B459-4EB4-AE66-A82355F1FDA0}" type="pres">
      <dgm:prSet presAssocID="{0CA40A86-4B4F-44B6-9834-603227A25BB8}" presName="tx1" presStyleLbl="revTx" presStyleIdx="2" presStyleCnt="3" custScaleY="128889" custLinFactNeighborX="-531" custLinFactNeighborY="186"/>
      <dgm:spPr/>
    </dgm:pt>
    <dgm:pt modelId="{28FF9E20-FB5A-4393-B4FC-BC9D3FEF31F7}" type="pres">
      <dgm:prSet presAssocID="{0CA40A86-4B4F-44B6-9834-603227A25BB8}" presName="vert1" presStyleCnt="0"/>
      <dgm:spPr/>
    </dgm:pt>
  </dgm:ptLst>
  <dgm:cxnLst>
    <dgm:cxn modelId="{EE4AD72A-3CC7-4566-94C4-3F2776A9EEAD}" type="presOf" srcId="{6521972E-6B6D-4B2D-B9D9-8DA18DB66C6C}" destId="{6E2628B5-7138-4651-A099-FA201DD6B628}" srcOrd="0" destOrd="0" presId="urn:microsoft.com/office/officeart/2008/layout/LinedList"/>
    <dgm:cxn modelId="{DF060144-6E22-4805-8264-8E96482B0209}" type="presOf" srcId="{85E4DFAC-FFE6-4A14-87C2-3CE6A1CF59F6}" destId="{8D7D5C21-589C-4D10-86C4-983EB408453D}" srcOrd="0" destOrd="0" presId="urn:microsoft.com/office/officeart/2008/layout/LinedList"/>
    <dgm:cxn modelId="{72EA808A-0E39-4235-95F8-646FE490288C}" type="presOf" srcId="{0CA40A86-4B4F-44B6-9834-603227A25BB8}" destId="{5D8D7DC3-B459-4EB4-AE66-A82355F1FDA0}" srcOrd="0" destOrd="0" presId="urn:microsoft.com/office/officeart/2008/layout/LinedList"/>
    <dgm:cxn modelId="{87DF5FA8-83BB-402E-AF6A-45CABA226843}" type="presOf" srcId="{594B929D-BE3E-4A45-9D49-1B950C0B243B}" destId="{28A9D02B-903D-4B1C-883E-25E116F09762}" srcOrd="0" destOrd="0" presId="urn:microsoft.com/office/officeart/2008/layout/LinedList"/>
    <dgm:cxn modelId="{3BDB57BC-7AFB-4EE0-B452-44528A2CB43C}" srcId="{85E4DFAC-FFE6-4A14-87C2-3CE6A1CF59F6}" destId="{0CA40A86-4B4F-44B6-9834-603227A25BB8}" srcOrd="2" destOrd="0" parTransId="{A71F800F-A6BF-4458-8599-25E1E903832F}" sibTransId="{45E2834F-ABB6-4EC0-978A-22FB78F228F1}"/>
    <dgm:cxn modelId="{660254C6-60B3-4FAC-9DB6-E8A3835E9750}" srcId="{85E4DFAC-FFE6-4A14-87C2-3CE6A1CF59F6}" destId="{6521972E-6B6D-4B2D-B9D9-8DA18DB66C6C}" srcOrd="0" destOrd="0" parTransId="{212CC7F3-0C8D-4185-A7CA-8D150765746F}" sibTransId="{FEA7B0AF-1AF5-4C4C-9767-482301E8DD9C}"/>
    <dgm:cxn modelId="{EA7AA4E5-489B-4FC3-9FBB-3FCBFE4E3AD3}" srcId="{85E4DFAC-FFE6-4A14-87C2-3CE6A1CF59F6}" destId="{594B929D-BE3E-4A45-9D49-1B950C0B243B}" srcOrd="1" destOrd="0" parTransId="{99871C6D-5C0F-4271-9A89-23EB655A55DF}" sibTransId="{354C21A1-EA60-4039-A639-6197449828B9}"/>
    <dgm:cxn modelId="{52340B47-FF79-4C0E-8FD1-CED495B7A9B9}" type="presParOf" srcId="{8D7D5C21-589C-4D10-86C4-983EB408453D}" destId="{99504CDB-18EA-483A-A8AC-BA56E6991B40}" srcOrd="0" destOrd="0" presId="urn:microsoft.com/office/officeart/2008/layout/LinedList"/>
    <dgm:cxn modelId="{1A7B4811-D109-484F-80E7-DD64DB8DDDEF}" type="presParOf" srcId="{8D7D5C21-589C-4D10-86C4-983EB408453D}" destId="{875AA017-B278-4C48-A20A-7405FF895387}" srcOrd="1" destOrd="0" presId="urn:microsoft.com/office/officeart/2008/layout/LinedList"/>
    <dgm:cxn modelId="{4F3D258C-85B0-49B8-9016-4DB01EB8C51C}" type="presParOf" srcId="{875AA017-B278-4C48-A20A-7405FF895387}" destId="{6E2628B5-7138-4651-A099-FA201DD6B628}" srcOrd="0" destOrd="0" presId="urn:microsoft.com/office/officeart/2008/layout/LinedList"/>
    <dgm:cxn modelId="{A18E3B4C-B971-4180-A4E2-8D252E563DC1}" type="presParOf" srcId="{875AA017-B278-4C48-A20A-7405FF895387}" destId="{2EA5A789-2B28-48DB-A1DD-675625217778}" srcOrd="1" destOrd="0" presId="urn:microsoft.com/office/officeart/2008/layout/LinedList"/>
    <dgm:cxn modelId="{43545271-574E-4744-A2E0-DE7F2E4DF92D}" type="presParOf" srcId="{8D7D5C21-589C-4D10-86C4-983EB408453D}" destId="{1D3A3400-C706-41F1-92D4-CBA2ABB25AFE}" srcOrd="2" destOrd="0" presId="urn:microsoft.com/office/officeart/2008/layout/LinedList"/>
    <dgm:cxn modelId="{6FE8D128-0AAD-47AF-811C-52E631BA80EB}" type="presParOf" srcId="{8D7D5C21-589C-4D10-86C4-983EB408453D}" destId="{CAD03647-1FB5-4BA7-9A73-FBE994480837}" srcOrd="3" destOrd="0" presId="urn:microsoft.com/office/officeart/2008/layout/LinedList"/>
    <dgm:cxn modelId="{4451E262-2DE0-4EE7-9850-3E3AD9829A0B}" type="presParOf" srcId="{CAD03647-1FB5-4BA7-9A73-FBE994480837}" destId="{28A9D02B-903D-4B1C-883E-25E116F09762}" srcOrd="0" destOrd="0" presId="urn:microsoft.com/office/officeart/2008/layout/LinedList"/>
    <dgm:cxn modelId="{0AFC741B-1B23-4BB2-B863-0278BF2EBB8C}" type="presParOf" srcId="{CAD03647-1FB5-4BA7-9A73-FBE994480837}" destId="{4753EBDA-525E-4FAE-8C6F-49B8646C1D29}" srcOrd="1" destOrd="0" presId="urn:microsoft.com/office/officeart/2008/layout/LinedList"/>
    <dgm:cxn modelId="{DCF71164-2A70-4B34-A28C-6B733A0AF62C}" type="presParOf" srcId="{8D7D5C21-589C-4D10-86C4-983EB408453D}" destId="{77E1AD0A-2900-4368-B838-414E27EC2C7F}" srcOrd="4" destOrd="0" presId="urn:microsoft.com/office/officeart/2008/layout/LinedList"/>
    <dgm:cxn modelId="{74A306D3-17E3-45ED-BE5F-EC00EB46F8B1}" type="presParOf" srcId="{8D7D5C21-589C-4D10-86C4-983EB408453D}" destId="{D0290424-EF9A-4E92-A334-2E5D9EC888AF}" srcOrd="5" destOrd="0" presId="urn:microsoft.com/office/officeart/2008/layout/LinedList"/>
    <dgm:cxn modelId="{1D33D774-E984-4B0A-AA49-9EFA621F0ED0}" type="presParOf" srcId="{D0290424-EF9A-4E92-A334-2E5D9EC888AF}" destId="{5D8D7DC3-B459-4EB4-AE66-A82355F1FDA0}" srcOrd="0" destOrd="0" presId="urn:microsoft.com/office/officeart/2008/layout/LinedList"/>
    <dgm:cxn modelId="{362CFAD8-9408-41F9-B242-62A46A246E43}" type="presParOf" srcId="{D0290424-EF9A-4E92-A334-2E5D9EC888AF}" destId="{28FF9E20-FB5A-4393-B4FC-BC9D3FEF31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C8091-7176-4309-BCFC-C2E9E56A173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397723F-4441-4E80-B06C-DC840A800DB8}">
      <dgm:prSet/>
      <dgm:spPr/>
      <dgm:t>
        <a:bodyPr/>
        <a:lstStyle/>
        <a:p>
          <a:r>
            <a:rPr lang="en-US" dirty="0"/>
            <a:t>Importance of Friendship</a:t>
          </a:r>
        </a:p>
      </dgm:t>
    </dgm:pt>
    <dgm:pt modelId="{69852D64-D0F2-4B60-9831-694E86A22F32}" type="parTrans" cxnId="{90F4A228-7D89-4EEC-90DA-E18A421A8F16}">
      <dgm:prSet/>
      <dgm:spPr/>
      <dgm:t>
        <a:bodyPr/>
        <a:lstStyle/>
        <a:p>
          <a:endParaRPr lang="en-US"/>
        </a:p>
      </dgm:t>
    </dgm:pt>
    <dgm:pt modelId="{2F13F11C-80B7-48D9-AAEF-E31D6F7577C3}" type="sibTrans" cxnId="{90F4A228-7D89-4EEC-90DA-E18A421A8F16}">
      <dgm:prSet/>
      <dgm:spPr/>
      <dgm:t>
        <a:bodyPr/>
        <a:lstStyle/>
        <a:p>
          <a:endParaRPr lang="en-US"/>
        </a:p>
      </dgm:t>
    </dgm:pt>
    <dgm:pt modelId="{07B51431-33AE-40C2-8BBD-D761BEAD7FED}">
      <dgm:prSet/>
      <dgm:spPr/>
      <dgm:t>
        <a:bodyPr/>
        <a:lstStyle/>
        <a:p>
          <a:r>
            <a:rPr lang="en-US" dirty="0"/>
            <a:t>Why is Work Essential?</a:t>
          </a:r>
        </a:p>
      </dgm:t>
    </dgm:pt>
    <dgm:pt modelId="{D04C17B2-B112-4035-82B7-D41D37A0AD80}" type="parTrans" cxnId="{902D1E7E-012F-44F1-9816-1C3F0312C4A9}">
      <dgm:prSet/>
      <dgm:spPr/>
      <dgm:t>
        <a:bodyPr/>
        <a:lstStyle/>
        <a:p>
          <a:endParaRPr lang="en-US"/>
        </a:p>
      </dgm:t>
    </dgm:pt>
    <dgm:pt modelId="{E6338878-3598-4F3D-8D0A-315BF71C048D}" type="sibTrans" cxnId="{902D1E7E-012F-44F1-9816-1C3F0312C4A9}">
      <dgm:prSet/>
      <dgm:spPr/>
      <dgm:t>
        <a:bodyPr/>
        <a:lstStyle/>
        <a:p>
          <a:endParaRPr lang="en-US"/>
        </a:p>
      </dgm:t>
    </dgm:pt>
    <dgm:pt modelId="{5FB2BADB-99FD-4EF2-A4EC-41DFBE6A5DDA}">
      <dgm:prSet/>
      <dgm:spPr/>
      <dgm:t>
        <a:bodyPr/>
        <a:lstStyle/>
        <a:p>
          <a:r>
            <a:rPr lang="en-US" dirty="0"/>
            <a:t>Supporting Friendships at Work</a:t>
          </a:r>
        </a:p>
      </dgm:t>
    </dgm:pt>
    <dgm:pt modelId="{261A09E2-8E4F-4B5F-9C39-1486942A8499}" type="parTrans" cxnId="{27FA7EAD-A4F5-4173-AD4F-826659322982}">
      <dgm:prSet/>
      <dgm:spPr/>
      <dgm:t>
        <a:bodyPr/>
        <a:lstStyle/>
        <a:p>
          <a:endParaRPr lang="en-US"/>
        </a:p>
      </dgm:t>
    </dgm:pt>
    <dgm:pt modelId="{B94A2AC0-7ECD-40B5-9045-74B108FAA6A5}" type="sibTrans" cxnId="{27FA7EAD-A4F5-4173-AD4F-826659322982}">
      <dgm:prSet/>
      <dgm:spPr/>
      <dgm:t>
        <a:bodyPr/>
        <a:lstStyle/>
        <a:p>
          <a:endParaRPr lang="en-US"/>
        </a:p>
      </dgm:t>
    </dgm:pt>
    <dgm:pt modelId="{888E684A-F8FA-423C-89FA-7BF520FF3221}">
      <dgm:prSet/>
      <dgm:spPr/>
      <dgm:t>
        <a:bodyPr/>
        <a:lstStyle/>
        <a:p>
          <a:r>
            <a:rPr lang="en-US" dirty="0"/>
            <a:t>Vocational Assessments</a:t>
          </a:r>
        </a:p>
      </dgm:t>
    </dgm:pt>
    <dgm:pt modelId="{3953C49A-608A-4436-BDEC-D9E443EE2958}" type="parTrans" cxnId="{EE1BB177-86D7-4BFC-AE8B-0350CC4710C6}">
      <dgm:prSet/>
      <dgm:spPr/>
      <dgm:t>
        <a:bodyPr/>
        <a:lstStyle/>
        <a:p>
          <a:endParaRPr lang="en-US"/>
        </a:p>
      </dgm:t>
    </dgm:pt>
    <dgm:pt modelId="{45C0BDB5-E74E-4C20-8543-A79D0D21FE0E}" type="sibTrans" cxnId="{EE1BB177-86D7-4BFC-AE8B-0350CC4710C6}">
      <dgm:prSet/>
      <dgm:spPr/>
      <dgm:t>
        <a:bodyPr/>
        <a:lstStyle/>
        <a:p>
          <a:endParaRPr lang="en-US"/>
        </a:p>
      </dgm:t>
    </dgm:pt>
    <dgm:pt modelId="{88356667-E6DF-48F7-A7A4-266406FB0E90}">
      <dgm:prSet/>
      <dgm:spPr/>
      <dgm:t>
        <a:bodyPr/>
        <a:lstStyle/>
        <a:p>
          <a:r>
            <a:rPr lang="en-US" dirty="0"/>
            <a:t>Natural Supports- Work Buddy</a:t>
          </a:r>
        </a:p>
      </dgm:t>
    </dgm:pt>
    <dgm:pt modelId="{016F28EA-5FAD-4E2B-8A53-2E8D22DCE826}" type="parTrans" cxnId="{12CD7D60-C9AA-4AD3-9E08-E3848CF658EE}">
      <dgm:prSet/>
      <dgm:spPr/>
      <dgm:t>
        <a:bodyPr/>
        <a:lstStyle/>
        <a:p>
          <a:endParaRPr lang="en-US"/>
        </a:p>
      </dgm:t>
    </dgm:pt>
    <dgm:pt modelId="{058FA65E-E2D6-41D6-9893-A0CDD13CFEFF}" type="sibTrans" cxnId="{12CD7D60-C9AA-4AD3-9E08-E3848CF658EE}">
      <dgm:prSet/>
      <dgm:spPr/>
      <dgm:t>
        <a:bodyPr/>
        <a:lstStyle/>
        <a:p>
          <a:endParaRPr lang="en-US"/>
        </a:p>
      </dgm:t>
    </dgm:pt>
    <dgm:pt modelId="{C1035AF5-5415-4AAB-8F94-16BB2BF8F8AE}">
      <dgm:prSet/>
      <dgm:spPr/>
      <dgm:t>
        <a:bodyPr/>
        <a:lstStyle/>
        <a:p>
          <a:r>
            <a:rPr lang="en-US" dirty="0"/>
            <a:t>Continuing Friendships Outside of Work</a:t>
          </a:r>
        </a:p>
      </dgm:t>
    </dgm:pt>
    <dgm:pt modelId="{32FAEA48-1032-46D1-951A-40824E08834C}" type="parTrans" cxnId="{5996D370-D654-4203-9264-2801E5E116E2}">
      <dgm:prSet/>
      <dgm:spPr/>
      <dgm:t>
        <a:bodyPr/>
        <a:lstStyle/>
        <a:p>
          <a:endParaRPr lang="en-US"/>
        </a:p>
      </dgm:t>
    </dgm:pt>
    <dgm:pt modelId="{6D284817-4649-4CB1-A336-0D124B819C86}" type="sibTrans" cxnId="{5996D370-D654-4203-9264-2801E5E116E2}">
      <dgm:prSet/>
      <dgm:spPr/>
      <dgm:t>
        <a:bodyPr/>
        <a:lstStyle/>
        <a:p>
          <a:endParaRPr lang="en-US"/>
        </a:p>
      </dgm:t>
    </dgm:pt>
    <dgm:pt modelId="{FC77C792-8ECF-45D6-93AB-35DE92802137}">
      <dgm:prSet/>
      <dgm:spPr/>
      <dgm:t>
        <a:bodyPr/>
        <a:lstStyle/>
        <a:p>
          <a:r>
            <a:rPr lang="en-US" dirty="0"/>
            <a:t>Career Planning</a:t>
          </a:r>
        </a:p>
      </dgm:t>
    </dgm:pt>
    <dgm:pt modelId="{BD0EB62C-B8DE-42AF-A075-7ACD281DF40E}" type="parTrans" cxnId="{9EDA0C57-1AAD-4822-B678-03A73822B6CA}">
      <dgm:prSet/>
      <dgm:spPr/>
      <dgm:t>
        <a:bodyPr/>
        <a:lstStyle/>
        <a:p>
          <a:endParaRPr lang="en-US"/>
        </a:p>
      </dgm:t>
    </dgm:pt>
    <dgm:pt modelId="{DB5EF72F-19D7-4ECF-B77B-BEDA6EDE5835}" type="sibTrans" cxnId="{9EDA0C57-1AAD-4822-B678-03A73822B6CA}">
      <dgm:prSet/>
      <dgm:spPr/>
      <dgm:t>
        <a:bodyPr/>
        <a:lstStyle/>
        <a:p>
          <a:endParaRPr lang="en-US"/>
        </a:p>
      </dgm:t>
    </dgm:pt>
    <dgm:pt modelId="{6461C396-E87C-49BD-965E-785BE71D86CB}">
      <dgm:prSet/>
      <dgm:spPr/>
      <dgm:t>
        <a:bodyPr/>
        <a:lstStyle/>
        <a:p>
          <a:r>
            <a:rPr lang="en-US" dirty="0"/>
            <a:t>Person-Centered Planning</a:t>
          </a:r>
        </a:p>
      </dgm:t>
    </dgm:pt>
    <dgm:pt modelId="{F52B3BB1-0648-41F3-849F-CA9533798074}" type="parTrans" cxnId="{B1031A8E-2BAF-4FA8-AB60-50FCB94BB07F}">
      <dgm:prSet/>
      <dgm:spPr/>
      <dgm:t>
        <a:bodyPr/>
        <a:lstStyle/>
        <a:p>
          <a:endParaRPr lang="en-US"/>
        </a:p>
      </dgm:t>
    </dgm:pt>
    <dgm:pt modelId="{A2177159-9A27-4311-83F4-6DECE1C071BF}" type="sibTrans" cxnId="{B1031A8E-2BAF-4FA8-AB60-50FCB94BB07F}">
      <dgm:prSet/>
      <dgm:spPr/>
      <dgm:t>
        <a:bodyPr/>
        <a:lstStyle/>
        <a:p>
          <a:endParaRPr lang="en-US"/>
        </a:p>
      </dgm:t>
    </dgm:pt>
    <dgm:pt modelId="{58D7FA27-31B8-433A-93AC-F5EE0BF1AA44}">
      <dgm:prSet/>
      <dgm:spPr/>
      <dgm:t>
        <a:bodyPr/>
        <a:lstStyle/>
        <a:p>
          <a:r>
            <a:rPr lang="en-US" dirty="0"/>
            <a:t>Q&amp;A</a:t>
          </a:r>
        </a:p>
      </dgm:t>
    </dgm:pt>
    <dgm:pt modelId="{BDF21DA5-4415-4F38-A922-70492ED921FF}" type="parTrans" cxnId="{AAFA6B12-DF32-4D9C-BA94-7885BABEB5CE}">
      <dgm:prSet/>
      <dgm:spPr/>
      <dgm:t>
        <a:bodyPr/>
        <a:lstStyle/>
        <a:p>
          <a:endParaRPr lang="en-US"/>
        </a:p>
      </dgm:t>
    </dgm:pt>
    <dgm:pt modelId="{FBA9CB86-E5B9-43B1-9CAE-8EFA8433441C}" type="sibTrans" cxnId="{AAFA6B12-DF32-4D9C-BA94-7885BABEB5CE}">
      <dgm:prSet/>
      <dgm:spPr/>
      <dgm:t>
        <a:bodyPr/>
        <a:lstStyle/>
        <a:p>
          <a:endParaRPr lang="en-US"/>
        </a:p>
      </dgm:t>
    </dgm:pt>
    <dgm:pt modelId="{C79A10F3-4016-4BF6-B316-FE89DCC1CB4E}" type="pres">
      <dgm:prSet presAssocID="{1FDC8091-7176-4309-BCFC-C2E9E56A173E}" presName="linear" presStyleCnt="0">
        <dgm:presLayoutVars>
          <dgm:animLvl val="lvl"/>
          <dgm:resizeHandles val="exact"/>
        </dgm:presLayoutVars>
      </dgm:prSet>
      <dgm:spPr/>
    </dgm:pt>
    <dgm:pt modelId="{CF6C2B7D-C017-4EF9-8745-4B5F0C97CAB0}" type="pres">
      <dgm:prSet presAssocID="{8397723F-4441-4E80-B06C-DC840A800DB8}" presName="parentText" presStyleLbl="node1" presStyleIdx="0" presStyleCnt="9">
        <dgm:presLayoutVars>
          <dgm:chMax val="0"/>
          <dgm:bulletEnabled val="1"/>
        </dgm:presLayoutVars>
      </dgm:prSet>
      <dgm:spPr/>
    </dgm:pt>
    <dgm:pt modelId="{B8C3D7BF-41EF-400C-85C8-5C20C750EA96}" type="pres">
      <dgm:prSet presAssocID="{2F13F11C-80B7-48D9-AAEF-E31D6F7577C3}" presName="spacer" presStyleCnt="0"/>
      <dgm:spPr/>
    </dgm:pt>
    <dgm:pt modelId="{CA58C3D3-EDEA-4AB8-9567-CD3494C7B163}" type="pres">
      <dgm:prSet presAssocID="{07B51431-33AE-40C2-8BBD-D761BEAD7FED}" presName="parentText" presStyleLbl="node1" presStyleIdx="1" presStyleCnt="9">
        <dgm:presLayoutVars>
          <dgm:chMax val="0"/>
          <dgm:bulletEnabled val="1"/>
        </dgm:presLayoutVars>
      </dgm:prSet>
      <dgm:spPr/>
    </dgm:pt>
    <dgm:pt modelId="{2BC89031-52E5-41ED-B0E1-D0721C045791}" type="pres">
      <dgm:prSet presAssocID="{E6338878-3598-4F3D-8D0A-315BF71C048D}" presName="spacer" presStyleCnt="0"/>
      <dgm:spPr/>
    </dgm:pt>
    <dgm:pt modelId="{AEC14262-EF00-4D78-AED7-A0EFE7DB702C}" type="pres">
      <dgm:prSet presAssocID="{5FB2BADB-99FD-4EF2-A4EC-41DFBE6A5DDA}" presName="parentText" presStyleLbl="node1" presStyleIdx="2" presStyleCnt="9" custLinFactNeighborX="-87" custLinFactNeighborY="59955">
        <dgm:presLayoutVars>
          <dgm:chMax val="0"/>
          <dgm:bulletEnabled val="1"/>
        </dgm:presLayoutVars>
      </dgm:prSet>
      <dgm:spPr/>
    </dgm:pt>
    <dgm:pt modelId="{8041A8FC-C5BD-4820-B747-5BCF0A44ACB7}" type="pres">
      <dgm:prSet presAssocID="{B94A2AC0-7ECD-40B5-9045-74B108FAA6A5}" presName="spacer" presStyleCnt="0"/>
      <dgm:spPr/>
    </dgm:pt>
    <dgm:pt modelId="{7F7CAB28-6055-4318-B278-52CD2BFA399B}" type="pres">
      <dgm:prSet presAssocID="{6461C396-E87C-49BD-965E-785BE71D86CB}" presName="parentText" presStyleLbl="node1" presStyleIdx="3" presStyleCnt="9">
        <dgm:presLayoutVars>
          <dgm:chMax val="0"/>
          <dgm:bulletEnabled val="1"/>
        </dgm:presLayoutVars>
      </dgm:prSet>
      <dgm:spPr/>
    </dgm:pt>
    <dgm:pt modelId="{483027ED-9065-40CF-B0EE-FC61373CF816}" type="pres">
      <dgm:prSet presAssocID="{A2177159-9A27-4311-83F4-6DECE1C071BF}" presName="spacer" presStyleCnt="0"/>
      <dgm:spPr/>
    </dgm:pt>
    <dgm:pt modelId="{188400E1-586E-45BF-99E6-1B25DB1A756B}" type="pres">
      <dgm:prSet presAssocID="{888E684A-F8FA-423C-89FA-7BF520FF3221}" presName="parentText" presStyleLbl="node1" presStyleIdx="4" presStyleCnt="9">
        <dgm:presLayoutVars>
          <dgm:chMax val="0"/>
          <dgm:bulletEnabled val="1"/>
        </dgm:presLayoutVars>
      </dgm:prSet>
      <dgm:spPr/>
    </dgm:pt>
    <dgm:pt modelId="{CA50E005-8BE3-4D64-8D90-C2E3BADE3BD3}" type="pres">
      <dgm:prSet presAssocID="{45C0BDB5-E74E-4C20-8543-A79D0D21FE0E}" presName="spacer" presStyleCnt="0"/>
      <dgm:spPr/>
    </dgm:pt>
    <dgm:pt modelId="{FC2ED673-962B-42C1-9402-9A479E4AF2C3}" type="pres">
      <dgm:prSet presAssocID="{FC77C792-8ECF-45D6-93AB-35DE92802137}" presName="parentText" presStyleLbl="node1" presStyleIdx="5" presStyleCnt="9">
        <dgm:presLayoutVars>
          <dgm:chMax val="0"/>
          <dgm:bulletEnabled val="1"/>
        </dgm:presLayoutVars>
      </dgm:prSet>
      <dgm:spPr/>
    </dgm:pt>
    <dgm:pt modelId="{82580353-0EC8-43D2-B554-A1746A1C9B10}" type="pres">
      <dgm:prSet presAssocID="{DB5EF72F-19D7-4ECF-B77B-BEDA6EDE5835}" presName="spacer" presStyleCnt="0"/>
      <dgm:spPr/>
    </dgm:pt>
    <dgm:pt modelId="{24C8C467-D963-4DEE-AD7F-EE95BB8C499B}" type="pres">
      <dgm:prSet presAssocID="{88356667-E6DF-48F7-A7A4-266406FB0E90}" presName="parentText" presStyleLbl="node1" presStyleIdx="6" presStyleCnt="9">
        <dgm:presLayoutVars>
          <dgm:chMax val="0"/>
          <dgm:bulletEnabled val="1"/>
        </dgm:presLayoutVars>
      </dgm:prSet>
      <dgm:spPr/>
    </dgm:pt>
    <dgm:pt modelId="{42E77151-8B3E-4916-A510-D603121E0E93}" type="pres">
      <dgm:prSet presAssocID="{058FA65E-E2D6-41D6-9893-A0CDD13CFEFF}" presName="spacer" presStyleCnt="0"/>
      <dgm:spPr/>
    </dgm:pt>
    <dgm:pt modelId="{40CA5B1D-75B6-4F20-B102-6785C9EEFF40}" type="pres">
      <dgm:prSet presAssocID="{C1035AF5-5415-4AAB-8F94-16BB2BF8F8AE}" presName="parentText" presStyleLbl="node1" presStyleIdx="7" presStyleCnt="9">
        <dgm:presLayoutVars>
          <dgm:chMax val="0"/>
          <dgm:bulletEnabled val="1"/>
        </dgm:presLayoutVars>
      </dgm:prSet>
      <dgm:spPr/>
    </dgm:pt>
    <dgm:pt modelId="{7F650249-7233-4FEE-9D8E-EF99F6127AD6}" type="pres">
      <dgm:prSet presAssocID="{6D284817-4649-4CB1-A336-0D124B819C86}" presName="spacer" presStyleCnt="0"/>
      <dgm:spPr/>
    </dgm:pt>
    <dgm:pt modelId="{2176DA63-2A36-41EB-AA5A-EBE15386FCC7}" type="pres">
      <dgm:prSet presAssocID="{58D7FA27-31B8-433A-93AC-F5EE0BF1AA44}" presName="parentText" presStyleLbl="node1" presStyleIdx="8" presStyleCnt="9">
        <dgm:presLayoutVars>
          <dgm:chMax val="0"/>
          <dgm:bulletEnabled val="1"/>
        </dgm:presLayoutVars>
      </dgm:prSet>
      <dgm:spPr/>
    </dgm:pt>
  </dgm:ptLst>
  <dgm:cxnLst>
    <dgm:cxn modelId="{2DAE1E0A-2288-4DFC-BABB-5D08D7928A9A}" type="presOf" srcId="{888E684A-F8FA-423C-89FA-7BF520FF3221}" destId="{188400E1-586E-45BF-99E6-1B25DB1A756B}" srcOrd="0" destOrd="0" presId="urn:microsoft.com/office/officeart/2005/8/layout/vList2"/>
    <dgm:cxn modelId="{AAFA6B12-DF32-4D9C-BA94-7885BABEB5CE}" srcId="{1FDC8091-7176-4309-BCFC-C2E9E56A173E}" destId="{58D7FA27-31B8-433A-93AC-F5EE0BF1AA44}" srcOrd="8" destOrd="0" parTransId="{BDF21DA5-4415-4F38-A922-70492ED921FF}" sibTransId="{FBA9CB86-E5B9-43B1-9CAE-8EFA8433441C}"/>
    <dgm:cxn modelId="{90F4A228-7D89-4EEC-90DA-E18A421A8F16}" srcId="{1FDC8091-7176-4309-BCFC-C2E9E56A173E}" destId="{8397723F-4441-4E80-B06C-DC840A800DB8}" srcOrd="0" destOrd="0" parTransId="{69852D64-D0F2-4B60-9831-694E86A22F32}" sibTransId="{2F13F11C-80B7-48D9-AAEF-E31D6F7577C3}"/>
    <dgm:cxn modelId="{12CD7D60-C9AA-4AD3-9E08-E3848CF658EE}" srcId="{1FDC8091-7176-4309-BCFC-C2E9E56A173E}" destId="{88356667-E6DF-48F7-A7A4-266406FB0E90}" srcOrd="6" destOrd="0" parTransId="{016F28EA-5FAD-4E2B-8A53-2E8D22DCE826}" sibTransId="{058FA65E-E2D6-41D6-9893-A0CDD13CFEFF}"/>
    <dgm:cxn modelId="{4A262B49-0508-44D3-B26C-EF314C2FD20D}" type="presOf" srcId="{07B51431-33AE-40C2-8BBD-D761BEAD7FED}" destId="{CA58C3D3-EDEA-4AB8-9567-CD3494C7B163}" srcOrd="0" destOrd="0" presId="urn:microsoft.com/office/officeart/2005/8/layout/vList2"/>
    <dgm:cxn modelId="{A68D0E70-40F2-4A01-A493-27671C277E6C}" type="presOf" srcId="{1FDC8091-7176-4309-BCFC-C2E9E56A173E}" destId="{C79A10F3-4016-4BF6-B316-FE89DCC1CB4E}" srcOrd="0" destOrd="0" presId="urn:microsoft.com/office/officeart/2005/8/layout/vList2"/>
    <dgm:cxn modelId="{5996D370-D654-4203-9264-2801E5E116E2}" srcId="{1FDC8091-7176-4309-BCFC-C2E9E56A173E}" destId="{C1035AF5-5415-4AAB-8F94-16BB2BF8F8AE}" srcOrd="7" destOrd="0" parTransId="{32FAEA48-1032-46D1-951A-40824E08834C}" sibTransId="{6D284817-4649-4CB1-A336-0D124B819C86}"/>
    <dgm:cxn modelId="{2C37B576-9B2D-42AB-B140-A3D3AECCD44B}" type="presOf" srcId="{88356667-E6DF-48F7-A7A4-266406FB0E90}" destId="{24C8C467-D963-4DEE-AD7F-EE95BB8C499B}" srcOrd="0" destOrd="0" presId="urn:microsoft.com/office/officeart/2005/8/layout/vList2"/>
    <dgm:cxn modelId="{9EDA0C57-1AAD-4822-B678-03A73822B6CA}" srcId="{1FDC8091-7176-4309-BCFC-C2E9E56A173E}" destId="{FC77C792-8ECF-45D6-93AB-35DE92802137}" srcOrd="5" destOrd="0" parTransId="{BD0EB62C-B8DE-42AF-A075-7ACD281DF40E}" sibTransId="{DB5EF72F-19D7-4ECF-B77B-BEDA6EDE5835}"/>
    <dgm:cxn modelId="{4D238677-3018-44BC-AF7A-6C954821A8BC}" type="presOf" srcId="{6461C396-E87C-49BD-965E-785BE71D86CB}" destId="{7F7CAB28-6055-4318-B278-52CD2BFA399B}" srcOrd="0" destOrd="0" presId="urn:microsoft.com/office/officeart/2005/8/layout/vList2"/>
    <dgm:cxn modelId="{EE1BB177-86D7-4BFC-AE8B-0350CC4710C6}" srcId="{1FDC8091-7176-4309-BCFC-C2E9E56A173E}" destId="{888E684A-F8FA-423C-89FA-7BF520FF3221}" srcOrd="4" destOrd="0" parTransId="{3953C49A-608A-4436-BDEC-D9E443EE2958}" sibTransId="{45C0BDB5-E74E-4C20-8543-A79D0D21FE0E}"/>
    <dgm:cxn modelId="{902D1E7E-012F-44F1-9816-1C3F0312C4A9}" srcId="{1FDC8091-7176-4309-BCFC-C2E9E56A173E}" destId="{07B51431-33AE-40C2-8BBD-D761BEAD7FED}" srcOrd="1" destOrd="0" parTransId="{D04C17B2-B112-4035-82B7-D41D37A0AD80}" sibTransId="{E6338878-3598-4F3D-8D0A-315BF71C048D}"/>
    <dgm:cxn modelId="{B1031A8E-2BAF-4FA8-AB60-50FCB94BB07F}" srcId="{1FDC8091-7176-4309-BCFC-C2E9E56A173E}" destId="{6461C396-E87C-49BD-965E-785BE71D86CB}" srcOrd="3" destOrd="0" parTransId="{F52B3BB1-0648-41F3-849F-CA9533798074}" sibTransId="{A2177159-9A27-4311-83F4-6DECE1C071BF}"/>
    <dgm:cxn modelId="{3D718499-C3FB-48B4-B035-6A8D24025B1F}" type="presOf" srcId="{FC77C792-8ECF-45D6-93AB-35DE92802137}" destId="{FC2ED673-962B-42C1-9402-9A479E4AF2C3}" srcOrd="0" destOrd="0" presId="urn:microsoft.com/office/officeart/2005/8/layout/vList2"/>
    <dgm:cxn modelId="{9BF57CA4-6918-4044-9196-B4DE045E333D}" type="presOf" srcId="{8397723F-4441-4E80-B06C-DC840A800DB8}" destId="{CF6C2B7D-C017-4EF9-8745-4B5F0C97CAB0}" srcOrd="0" destOrd="0" presId="urn:microsoft.com/office/officeart/2005/8/layout/vList2"/>
    <dgm:cxn modelId="{27FA7EAD-A4F5-4173-AD4F-826659322982}" srcId="{1FDC8091-7176-4309-BCFC-C2E9E56A173E}" destId="{5FB2BADB-99FD-4EF2-A4EC-41DFBE6A5DDA}" srcOrd="2" destOrd="0" parTransId="{261A09E2-8E4F-4B5F-9C39-1486942A8499}" sibTransId="{B94A2AC0-7ECD-40B5-9045-74B108FAA6A5}"/>
    <dgm:cxn modelId="{45828AC8-99B2-43B5-9442-372C4CB091B0}" type="presOf" srcId="{5FB2BADB-99FD-4EF2-A4EC-41DFBE6A5DDA}" destId="{AEC14262-EF00-4D78-AED7-A0EFE7DB702C}" srcOrd="0" destOrd="0" presId="urn:microsoft.com/office/officeart/2005/8/layout/vList2"/>
    <dgm:cxn modelId="{9CF461E2-9D89-4C96-89A1-BEF9A9CCEC25}" type="presOf" srcId="{58D7FA27-31B8-433A-93AC-F5EE0BF1AA44}" destId="{2176DA63-2A36-41EB-AA5A-EBE15386FCC7}" srcOrd="0" destOrd="0" presId="urn:microsoft.com/office/officeart/2005/8/layout/vList2"/>
    <dgm:cxn modelId="{CD9B78FB-6196-4534-AE15-1AB3F118E96D}" type="presOf" srcId="{C1035AF5-5415-4AAB-8F94-16BB2BF8F8AE}" destId="{40CA5B1D-75B6-4F20-B102-6785C9EEFF40}" srcOrd="0" destOrd="0" presId="urn:microsoft.com/office/officeart/2005/8/layout/vList2"/>
    <dgm:cxn modelId="{C3A11198-3066-434A-BAC9-0EA920315581}" type="presParOf" srcId="{C79A10F3-4016-4BF6-B316-FE89DCC1CB4E}" destId="{CF6C2B7D-C017-4EF9-8745-4B5F0C97CAB0}" srcOrd="0" destOrd="0" presId="urn:microsoft.com/office/officeart/2005/8/layout/vList2"/>
    <dgm:cxn modelId="{C85E8076-634C-4973-BE10-4AF44167544A}" type="presParOf" srcId="{C79A10F3-4016-4BF6-B316-FE89DCC1CB4E}" destId="{B8C3D7BF-41EF-400C-85C8-5C20C750EA96}" srcOrd="1" destOrd="0" presId="urn:microsoft.com/office/officeart/2005/8/layout/vList2"/>
    <dgm:cxn modelId="{BCE18F38-2713-4FD3-9834-C3750A053846}" type="presParOf" srcId="{C79A10F3-4016-4BF6-B316-FE89DCC1CB4E}" destId="{CA58C3D3-EDEA-4AB8-9567-CD3494C7B163}" srcOrd="2" destOrd="0" presId="urn:microsoft.com/office/officeart/2005/8/layout/vList2"/>
    <dgm:cxn modelId="{85931134-A6B9-4476-8207-83910B09B615}" type="presParOf" srcId="{C79A10F3-4016-4BF6-B316-FE89DCC1CB4E}" destId="{2BC89031-52E5-41ED-B0E1-D0721C045791}" srcOrd="3" destOrd="0" presId="urn:microsoft.com/office/officeart/2005/8/layout/vList2"/>
    <dgm:cxn modelId="{30732ECF-AE3C-4518-9C62-8C3AA67F95CC}" type="presParOf" srcId="{C79A10F3-4016-4BF6-B316-FE89DCC1CB4E}" destId="{AEC14262-EF00-4D78-AED7-A0EFE7DB702C}" srcOrd="4" destOrd="0" presId="urn:microsoft.com/office/officeart/2005/8/layout/vList2"/>
    <dgm:cxn modelId="{E0FB4FEB-D9FE-4568-8E22-34C2819E58CD}" type="presParOf" srcId="{C79A10F3-4016-4BF6-B316-FE89DCC1CB4E}" destId="{8041A8FC-C5BD-4820-B747-5BCF0A44ACB7}" srcOrd="5" destOrd="0" presId="urn:microsoft.com/office/officeart/2005/8/layout/vList2"/>
    <dgm:cxn modelId="{524B4442-9A42-4B32-B482-AC6B215E6FF5}" type="presParOf" srcId="{C79A10F3-4016-4BF6-B316-FE89DCC1CB4E}" destId="{7F7CAB28-6055-4318-B278-52CD2BFA399B}" srcOrd="6" destOrd="0" presId="urn:microsoft.com/office/officeart/2005/8/layout/vList2"/>
    <dgm:cxn modelId="{2F962696-EA2C-492F-96CF-5EBBF954BB43}" type="presParOf" srcId="{C79A10F3-4016-4BF6-B316-FE89DCC1CB4E}" destId="{483027ED-9065-40CF-B0EE-FC61373CF816}" srcOrd="7" destOrd="0" presId="urn:microsoft.com/office/officeart/2005/8/layout/vList2"/>
    <dgm:cxn modelId="{017C98D9-5992-4DAD-A865-ED23FAFA34EA}" type="presParOf" srcId="{C79A10F3-4016-4BF6-B316-FE89DCC1CB4E}" destId="{188400E1-586E-45BF-99E6-1B25DB1A756B}" srcOrd="8" destOrd="0" presId="urn:microsoft.com/office/officeart/2005/8/layout/vList2"/>
    <dgm:cxn modelId="{BF4E9A26-C393-4245-9F96-9E6138942CB1}" type="presParOf" srcId="{C79A10F3-4016-4BF6-B316-FE89DCC1CB4E}" destId="{CA50E005-8BE3-4D64-8D90-C2E3BADE3BD3}" srcOrd="9" destOrd="0" presId="urn:microsoft.com/office/officeart/2005/8/layout/vList2"/>
    <dgm:cxn modelId="{4409ED10-4C9A-4EAF-AD9F-0400A457F7C1}" type="presParOf" srcId="{C79A10F3-4016-4BF6-B316-FE89DCC1CB4E}" destId="{FC2ED673-962B-42C1-9402-9A479E4AF2C3}" srcOrd="10" destOrd="0" presId="urn:microsoft.com/office/officeart/2005/8/layout/vList2"/>
    <dgm:cxn modelId="{07534EDD-62EB-4EAC-B6CD-39E8960B17B0}" type="presParOf" srcId="{C79A10F3-4016-4BF6-B316-FE89DCC1CB4E}" destId="{82580353-0EC8-43D2-B554-A1746A1C9B10}" srcOrd="11" destOrd="0" presId="urn:microsoft.com/office/officeart/2005/8/layout/vList2"/>
    <dgm:cxn modelId="{9F5760D4-F731-4A58-AB25-9620FD6558E3}" type="presParOf" srcId="{C79A10F3-4016-4BF6-B316-FE89DCC1CB4E}" destId="{24C8C467-D963-4DEE-AD7F-EE95BB8C499B}" srcOrd="12" destOrd="0" presId="urn:microsoft.com/office/officeart/2005/8/layout/vList2"/>
    <dgm:cxn modelId="{3E67F7A7-C5AC-4A87-A263-487078A12B5F}" type="presParOf" srcId="{C79A10F3-4016-4BF6-B316-FE89DCC1CB4E}" destId="{42E77151-8B3E-4916-A510-D603121E0E93}" srcOrd="13" destOrd="0" presId="urn:microsoft.com/office/officeart/2005/8/layout/vList2"/>
    <dgm:cxn modelId="{51BE20CE-31EE-469F-95D4-E889849C7925}" type="presParOf" srcId="{C79A10F3-4016-4BF6-B316-FE89DCC1CB4E}" destId="{40CA5B1D-75B6-4F20-B102-6785C9EEFF40}" srcOrd="14" destOrd="0" presId="urn:microsoft.com/office/officeart/2005/8/layout/vList2"/>
    <dgm:cxn modelId="{A3C84F16-58BF-4013-84B5-03AA0D67E487}" type="presParOf" srcId="{C79A10F3-4016-4BF6-B316-FE89DCC1CB4E}" destId="{7F650249-7233-4FEE-9D8E-EF99F6127AD6}" srcOrd="15" destOrd="0" presId="urn:microsoft.com/office/officeart/2005/8/layout/vList2"/>
    <dgm:cxn modelId="{6D5498B7-F3CE-4A3A-A5BC-7B39C7DDAEAB}" type="presParOf" srcId="{C79A10F3-4016-4BF6-B316-FE89DCC1CB4E}" destId="{2176DA63-2A36-41EB-AA5A-EBE15386FCC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44F276-8240-48F0-BBCD-D2CB448BCD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A0D7993-38F2-4A4B-A774-34A530FBDD5B}">
      <dgm:prSet phldrT="[Text]"/>
      <dgm:spPr>
        <a:xfrm>
          <a:off x="2247900" y="76205"/>
          <a:ext cx="1904999" cy="1143000"/>
        </a:xfrm>
      </dgm:spPr>
      <dgm:t>
        <a:bodyPr/>
        <a:lstStyle/>
        <a:p>
          <a:pPr>
            <a:lnSpc>
              <a:spcPct val="100000"/>
            </a:lnSpc>
          </a:pPr>
          <a:r>
            <a:rPr lang="en-US" b="0" dirty="0">
              <a:latin typeface="+mn-lt"/>
              <a:ea typeface="+mn-ea"/>
              <a:cs typeface="+mn-cs"/>
            </a:rPr>
            <a:t>Improved Mental Health</a:t>
          </a:r>
        </a:p>
      </dgm:t>
    </dgm:pt>
    <dgm:pt modelId="{CB3EE0B2-1F3C-4BA3-87D8-A4BFE67BBA25}" type="parTrans" cxnId="{90C5D72D-A921-4DCE-AF6A-A6313B829928}">
      <dgm:prSet/>
      <dgm:spPr/>
      <dgm:t>
        <a:bodyPr/>
        <a:lstStyle/>
        <a:p>
          <a:pPr algn="ctr"/>
          <a:endParaRPr lang="en-US"/>
        </a:p>
      </dgm:t>
    </dgm:pt>
    <dgm:pt modelId="{A360F55C-3D3A-43DE-840C-684B74479D58}" type="sibTrans" cxnId="{90C5D72D-A921-4DCE-AF6A-A6313B829928}">
      <dgm:prSet/>
      <dgm:spPr/>
      <dgm:t>
        <a:bodyPr/>
        <a:lstStyle/>
        <a:p>
          <a:endParaRPr lang="en-US"/>
        </a:p>
      </dgm:t>
    </dgm:pt>
    <dgm:pt modelId="{43E24FFE-C110-4CB7-8C81-A820D43319B0}">
      <dgm:prSet phldrT="[Text]"/>
      <dgm:spPr>
        <a:xfrm>
          <a:off x="4191000" y="76205"/>
          <a:ext cx="1904999" cy="1143000"/>
        </a:xfrm>
      </dgm:spPr>
      <dgm:t>
        <a:bodyPr/>
        <a:lstStyle/>
        <a:p>
          <a:pPr>
            <a:lnSpc>
              <a:spcPct val="100000"/>
            </a:lnSpc>
          </a:pPr>
          <a:r>
            <a:rPr lang="en-US" b="0" dirty="0">
              <a:latin typeface="+mn-lt"/>
              <a:ea typeface="+mn-ea"/>
              <a:cs typeface="+mn-cs"/>
            </a:rPr>
            <a:t>Improved self-esteem</a:t>
          </a:r>
        </a:p>
      </dgm:t>
    </dgm:pt>
    <dgm:pt modelId="{65523C48-1FF5-434D-BCE6-7913F5E01C0A}" type="parTrans" cxnId="{D51CCE9E-F9D6-484F-9E0E-905EE469DE18}">
      <dgm:prSet/>
      <dgm:spPr/>
      <dgm:t>
        <a:bodyPr/>
        <a:lstStyle/>
        <a:p>
          <a:pPr algn="ctr"/>
          <a:endParaRPr lang="en-US"/>
        </a:p>
      </dgm:t>
    </dgm:pt>
    <dgm:pt modelId="{CC9E2177-2125-405B-8915-890EC8C32ECF}" type="sibTrans" cxnId="{D51CCE9E-F9D6-484F-9E0E-905EE469DE18}">
      <dgm:prSet/>
      <dgm:spPr/>
      <dgm:t>
        <a:bodyPr/>
        <a:lstStyle/>
        <a:p>
          <a:endParaRPr lang="en-US"/>
        </a:p>
      </dgm:t>
    </dgm:pt>
    <dgm:pt modelId="{532F7862-59DD-4AB1-A19C-75C458285C25}">
      <dgm:prSet phldrT="[Text]"/>
      <dgm:spPr>
        <a:xfrm>
          <a:off x="2171700" y="1460500"/>
          <a:ext cx="1904999" cy="1143000"/>
        </a:xfrm>
      </dgm:spPr>
      <dgm:t>
        <a:bodyPr/>
        <a:lstStyle/>
        <a:p>
          <a:pPr>
            <a:lnSpc>
              <a:spcPct val="100000"/>
            </a:lnSpc>
          </a:pPr>
          <a:r>
            <a:rPr lang="en-US" b="0" dirty="0">
              <a:latin typeface="+mn-lt"/>
              <a:ea typeface="+mn-ea"/>
              <a:cs typeface="+mn-cs"/>
            </a:rPr>
            <a:t>Improved quality of  life </a:t>
          </a:r>
        </a:p>
      </dgm:t>
    </dgm:pt>
    <dgm:pt modelId="{F9D4A90F-B3A8-4120-B69F-BCC86AA1CDFA}" type="parTrans" cxnId="{BB17D589-BDE5-4535-BF36-0B5795DCE994}">
      <dgm:prSet/>
      <dgm:spPr/>
      <dgm:t>
        <a:bodyPr/>
        <a:lstStyle/>
        <a:p>
          <a:pPr algn="ctr"/>
          <a:endParaRPr lang="en-US"/>
        </a:p>
      </dgm:t>
    </dgm:pt>
    <dgm:pt modelId="{D3689BCE-1D1A-4B84-A27F-BEC040FF99AF}" type="sibTrans" cxnId="{BB17D589-BDE5-4535-BF36-0B5795DCE994}">
      <dgm:prSet/>
      <dgm:spPr/>
      <dgm:t>
        <a:bodyPr/>
        <a:lstStyle/>
        <a:p>
          <a:endParaRPr lang="en-US"/>
        </a:p>
      </dgm:t>
    </dgm:pt>
    <dgm:pt modelId="{4FCABADC-BD98-4E69-BF82-A18C3E13CACB}">
      <dgm:prSet phldrT="[Text]"/>
      <dgm:spPr>
        <a:xfrm>
          <a:off x="4191000" y="1409705"/>
          <a:ext cx="1904999" cy="1143000"/>
        </a:xfrm>
      </dgm:spPr>
      <dgm:t>
        <a:bodyPr/>
        <a:lstStyle/>
        <a:p>
          <a:pPr>
            <a:lnSpc>
              <a:spcPct val="100000"/>
            </a:lnSpc>
          </a:pPr>
          <a:r>
            <a:rPr lang="en-US" b="0" dirty="0">
              <a:latin typeface="+mn-lt"/>
              <a:ea typeface="+mn-ea"/>
              <a:cs typeface="+mn-cs"/>
            </a:rPr>
            <a:t>Improved social functioning</a:t>
          </a:r>
        </a:p>
      </dgm:t>
    </dgm:pt>
    <dgm:pt modelId="{D58D2143-3E0A-4BFA-AD6B-2DE9FEBBF6D3}" type="parTrans" cxnId="{0BD039CD-B02F-469E-B846-AC525D392B97}">
      <dgm:prSet/>
      <dgm:spPr/>
      <dgm:t>
        <a:bodyPr/>
        <a:lstStyle/>
        <a:p>
          <a:pPr algn="ctr"/>
          <a:endParaRPr lang="en-US"/>
        </a:p>
      </dgm:t>
    </dgm:pt>
    <dgm:pt modelId="{0863A80C-617B-4115-84E1-F6BC0C7B05ED}" type="sibTrans" cxnId="{0BD039CD-B02F-469E-B846-AC525D392B97}">
      <dgm:prSet/>
      <dgm:spPr/>
      <dgm:t>
        <a:bodyPr/>
        <a:lstStyle/>
        <a:p>
          <a:endParaRPr lang="en-US"/>
        </a:p>
      </dgm:t>
    </dgm:pt>
    <dgm:pt modelId="{4A48A932-42A8-4C0F-8636-CBBEA991280F}">
      <dgm:prSet/>
      <dgm:spPr>
        <a:xfrm>
          <a:off x="152400" y="1409705"/>
          <a:ext cx="1904999" cy="1143000"/>
        </a:xfrm>
      </dgm:spPr>
      <dgm:t>
        <a:bodyPr/>
        <a:lstStyle/>
        <a:p>
          <a:pPr>
            <a:lnSpc>
              <a:spcPct val="100000"/>
            </a:lnSpc>
          </a:pPr>
          <a:r>
            <a:rPr lang="en-US" b="0" dirty="0">
              <a:latin typeface="+mn-lt"/>
              <a:ea typeface="+mn-ea"/>
              <a:cs typeface="+mn-cs"/>
            </a:rPr>
            <a:t>Reduced hospitalizations</a:t>
          </a:r>
        </a:p>
      </dgm:t>
    </dgm:pt>
    <dgm:pt modelId="{1762A40A-494D-484D-917C-8E8E60424F5D}" type="parTrans" cxnId="{8A8ABEED-413E-4239-B4CA-861546F424E2}">
      <dgm:prSet/>
      <dgm:spPr/>
      <dgm:t>
        <a:bodyPr/>
        <a:lstStyle/>
        <a:p>
          <a:pPr algn="ctr"/>
          <a:endParaRPr lang="en-US"/>
        </a:p>
      </dgm:t>
    </dgm:pt>
    <dgm:pt modelId="{1741C2B7-65BF-48FA-A711-38E6170F80FF}" type="sibTrans" cxnId="{8A8ABEED-413E-4239-B4CA-861546F424E2}">
      <dgm:prSet/>
      <dgm:spPr/>
      <dgm:t>
        <a:bodyPr/>
        <a:lstStyle/>
        <a:p>
          <a:endParaRPr lang="en-US"/>
        </a:p>
      </dgm:t>
    </dgm:pt>
    <dgm:pt modelId="{F3F1D43B-D23A-4CF0-AC98-A4048EEDAB92}">
      <dgm:prSet phldrT="[Text]"/>
      <dgm:spPr>
        <a:xfrm>
          <a:off x="1123950" y="2793999"/>
          <a:ext cx="1904999" cy="1143000"/>
        </a:xfrm>
      </dgm:spPr>
      <dgm:t>
        <a:bodyPr/>
        <a:lstStyle/>
        <a:p>
          <a:pPr>
            <a:lnSpc>
              <a:spcPct val="100000"/>
            </a:lnSpc>
          </a:pPr>
          <a:r>
            <a:rPr lang="en-US" b="0" dirty="0">
              <a:latin typeface="+mn-lt"/>
              <a:ea typeface="+mn-ea"/>
              <a:cs typeface="+mn-cs"/>
            </a:rPr>
            <a:t>Positive perception of well-being &amp; self-efficacy</a:t>
          </a:r>
        </a:p>
      </dgm:t>
    </dgm:pt>
    <dgm:pt modelId="{CFA79502-E5C9-4443-BE0E-DD81F62A6CFC}" type="parTrans" cxnId="{A2513939-4A40-41A6-89E7-A5FBE79BB968}">
      <dgm:prSet/>
      <dgm:spPr/>
      <dgm:t>
        <a:bodyPr/>
        <a:lstStyle/>
        <a:p>
          <a:pPr algn="ctr"/>
          <a:endParaRPr lang="en-US"/>
        </a:p>
      </dgm:t>
    </dgm:pt>
    <dgm:pt modelId="{81423519-3361-460A-8387-44090B4CF490}" type="sibTrans" cxnId="{A2513939-4A40-41A6-89E7-A5FBE79BB968}">
      <dgm:prSet/>
      <dgm:spPr/>
      <dgm:t>
        <a:bodyPr/>
        <a:lstStyle/>
        <a:p>
          <a:endParaRPr lang="en-US"/>
        </a:p>
      </dgm:t>
    </dgm:pt>
    <dgm:pt modelId="{3E38908B-57E5-45A5-A990-0002B6480BC1}">
      <dgm:prSet phldrT="[Text]"/>
      <dgm:spPr>
        <a:xfrm>
          <a:off x="0" y="76197"/>
          <a:ext cx="1904999" cy="1143000"/>
        </a:xfrm>
      </dgm:spPr>
      <dgm:t>
        <a:bodyPr/>
        <a:lstStyle/>
        <a:p>
          <a:pPr>
            <a:lnSpc>
              <a:spcPct val="100000"/>
            </a:lnSpc>
          </a:pPr>
          <a:r>
            <a:rPr lang="en-US" b="0" dirty="0">
              <a:latin typeface="+mn-lt"/>
              <a:ea typeface="+mn-ea"/>
              <a:cs typeface="+mn-cs"/>
            </a:rPr>
            <a:t>Reduce Poverty</a:t>
          </a:r>
        </a:p>
      </dgm:t>
    </dgm:pt>
    <dgm:pt modelId="{7D1299ED-1EF4-4C29-A49C-D57FF95BD178}" type="parTrans" cxnId="{97A9AD7C-584C-4B4A-8CA2-BC2741CC30F8}">
      <dgm:prSet/>
      <dgm:spPr/>
      <dgm:t>
        <a:bodyPr/>
        <a:lstStyle/>
        <a:p>
          <a:pPr algn="ctr"/>
          <a:endParaRPr lang="en-US"/>
        </a:p>
      </dgm:t>
    </dgm:pt>
    <dgm:pt modelId="{75A8A7C1-E029-41D7-B501-F86B7A835DFF}" type="sibTrans" cxnId="{97A9AD7C-584C-4B4A-8CA2-BC2741CC30F8}">
      <dgm:prSet/>
      <dgm:spPr/>
      <dgm:t>
        <a:bodyPr/>
        <a:lstStyle/>
        <a:p>
          <a:endParaRPr lang="en-US"/>
        </a:p>
      </dgm:t>
    </dgm:pt>
    <dgm:pt modelId="{8162CFEA-D198-4C60-9BD1-1A8E85543EEC}" type="pres">
      <dgm:prSet presAssocID="{BF44F276-8240-48F0-BBCD-D2CB448BCD2D}" presName="root" presStyleCnt="0">
        <dgm:presLayoutVars>
          <dgm:dir/>
          <dgm:resizeHandles val="exact"/>
        </dgm:presLayoutVars>
      </dgm:prSet>
      <dgm:spPr/>
    </dgm:pt>
    <dgm:pt modelId="{A2E67E5C-7323-4A06-8382-7207A44F2A5F}" type="pres">
      <dgm:prSet presAssocID="{4A0D7993-38F2-4A4B-A774-34A530FBDD5B}" presName="compNode" presStyleCnt="0"/>
      <dgm:spPr/>
    </dgm:pt>
    <dgm:pt modelId="{7C0BF7A0-CCC8-45A8-A880-6459D3CFC591}" type="pres">
      <dgm:prSet presAssocID="{4A0D7993-38F2-4A4B-A774-34A530FBDD5B}" presName="bgRect" presStyleLbl="bgShp" presStyleIdx="0" presStyleCnt="7"/>
      <dgm:spPr/>
    </dgm:pt>
    <dgm:pt modelId="{FA12279B-5623-44E7-91CE-CCB90C6A8936}" type="pres">
      <dgm:prSet presAssocID="{4A0D7993-38F2-4A4B-A774-34A530FBDD5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1C495169-26E7-4564-9427-95C59A499C00}" type="pres">
      <dgm:prSet presAssocID="{4A0D7993-38F2-4A4B-A774-34A530FBDD5B}" presName="spaceRect" presStyleCnt="0"/>
      <dgm:spPr/>
    </dgm:pt>
    <dgm:pt modelId="{7B76116D-DDCF-4BAE-8D91-0AC9F4BDF92D}" type="pres">
      <dgm:prSet presAssocID="{4A0D7993-38F2-4A4B-A774-34A530FBDD5B}" presName="parTx" presStyleLbl="revTx" presStyleIdx="0" presStyleCnt="7">
        <dgm:presLayoutVars>
          <dgm:chMax val="0"/>
          <dgm:chPref val="0"/>
        </dgm:presLayoutVars>
      </dgm:prSet>
      <dgm:spPr>
        <a:prstGeom prst="rect">
          <a:avLst/>
        </a:prstGeom>
      </dgm:spPr>
    </dgm:pt>
    <dgm:pt modelId="{6FF165A5-91BE-4732-98B2-3A4BC0EB14F2}" type="pres">
      <dgm:prSet presAssocID="{A360F55C-3D3A-43DE-840C-684B74479D58}" presName="sibTrans" presStyleCnt="0"/>
      <dgm:spPr/>
    </dgm:pt>
    <dgm:pt modelId="{A2E98C0C-3A10-4030-8224-28C9573675D9}" type="pres">
      <dgm:prSet presAssocID="{43E24FFE-C110-4CB7-8C81-A820D43319B0}" presName="compNode" presStyleCnt="0"/>
      <dgm:spPr/>
    </dgm:pt>
    <dgm:pt modelId="{621B07B9-699E-4829-89C4-845AB14E2214}" type="pres">
      <dgm:prSet presAssocID="{43E24FFE-C110-4CB7-8C81-A820D43319B0}" presName="bgRect" presStyleLbl="bgShp" presStyleIdx="1" presStyleCnt="7"/>
      <dgm:spPr/>
    </dgm:pt>
    <dgm:pt modelId="{ADE8D5A1-E8FD-4896-9948-28CB3F1748BF}" type="pres">
      <dgm:prSet presAssocID="{43E24FFE-C110-4CB7-8C81-A820D43319B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dium"/>
        </a:ext>
      </dgm:extLst>
    </dgm:pt>
    <dgm:pt modelId="{4B21FE32-6D37-49E5-B1F9-0F6D5A5BFF94}" type="pres">
      <dgm:prSet presAssocID="{43E24FFE-C110-4CB7-8C81-A820D43319B0}" presName="spaceRect" presStyleCnt="0"/>
      <dgm:spPr/>
    </dgm:pt>
    <dgm:pt modelId="{41D35C71-F1F9-4439-A7B4-2448CC652FB8}" type="pres">
      <dgm:prSet presAssocID="{43E24FFE-C110-4CB7-8C81-A820D43319B0}" presName="parTx" presStyleLbl="revTx" presStyleIdx="1" presStyleCnt="7">
        <dgm:presLayoutVars>
          <dgm:chMax val="0"/>
          <dgm:chPref val="0"/>
        </dgm:presLayoutVars>
      </dgm:prSet>
      <dgm:spPr>
        <a:prstGeom prst="rect">
          <a:avLst/>
        </a:prstGeom>
      </dgm:spPr>
    </dgm:pt>
    <dgm:pt modelId="{B7A84B7D-E90F-454D-A081-6BEEB1370C4B}" type="pres">
      <dgm:prSet presAssocID="{CC9E2177-2125-405B-8915-890EC8C32ECF}" presName="sibTrans" presStyleCnt="0"/>
      <dgm:spPr/>
    </dgm:pt>
    <dgm:pt modelId="{67A0A1AC-74A2-47B1-A088-F0C44D030451}" type="pres">
      <dgm:prSet presAssocID="{4A48A932-42A8-4C0F-8636-CBBEA991280F}" presName="compNode" presStyleCnt="0"/>
      <dgm:spPr/>
    </dgm:pt>
    <dgm:pt modelId="{AECC425D-48E7-4287-B720-7C790CFCE8CD}" type="pres">
      <dgm:prSet presAssocID="{4A48A932-42A8-4C0F-8636-CBBEA991280F}" presName="bgRect" presStyleLbl="bgShp" presStyleIdx="2" presStyleCnt="7"/>
      <dgm:spPr/>
    </dgm:pt>
    <dgm:pt modelId="{38334C4A-BFE3-41B3-AE33-750BC8F7892D}" type="pres">
      <dgm:prSet presAssocID="{4A48A932-42A8-4C0F-8636-CBBEA991280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234BED6E-6E58-4E91-9EDB-1FB9EAEED104}" type="pres">
      <dgm:prSet presAssocID="{4A48A932-42A8-4C0F-8636-CBBEA991280F}" presName="spaceRect" presStyleCnt="0"/>
      <dgm:spPr/>
    </dgm:pt>
    <dgm:pt modelId="{8498DB32-5384-4056-845C-B275B39B2426}" type="pres">
      <dgm:prSet presAssocID="{4A48A932-42A8-4C0F-8636-CBBEA991280F}" presName="parTx" presStyleLbl="revTx" presStyleIdx="2" presStyleCnt="7">
        <dgm:presLayoutVars>
          <dgm:chMax val="0"/>
          <dgm:chPref val="0"/>
        </dgm:presLayoutVars>
      </dgm:prSet>
      <dgm:spPr>
        <a:prstGeom prst="rect">
          <a:avLst/>
        </a:prstGeom>
      </dgm:spPr>
    </dgm:pt>
    <dgm:pt modelId="{4FC7D5C8-0CF0-42E5-92BB-80E2396F024F}" type="pres">
      <dgm:prSet presAssocID="{1741C2B7-65BF-48FA-A711-38E6170F80FF}" presName="sibTrans" presStyleCnt="0"/>
      <dgm:spPr/>
    </dgm:pt>
    <dgm:pt modelId="{47DFC846-152B-4C87-A22A-08F3A76B96F2}" type="pres">
      <dgm:prSet presAssocID="{532F7862-59DD-4AB1-A19C-75C458285C25}" presName="compNode" presStyleCnt="0"/>
      <dgm:spPr/>
    </dgm:pt>
    <dgm:pt modelId="{14F2ADEF-7E06-400C-9530-C006DE985166}" type="pres">
      <dgm:prSet presAssocID="{532F7862-59DD-4AB1-A19C-75C458285C25}" presName="bgRect" presStyleLbl="bgShp" presStyleIdx="3" presStyleCnt="7"/>
      <dgm:spPr/>
    </dgm:pt>
    <dgm:pt modelId="{D97D1D3C-40B0-4D75-A43D-2BA54A8C1FE3}" type="pres">
      <dgm:prSet presAssocID="{532F7862-59DD-4AB1-A19C-75C458285C2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C97A6F6-0874-49FF-BA83-D617EF14E6D6}" type="pres">
      <dgm:prSet presAssocID="{532F7862-59DD-4AB1-A19C-75C458285C25}" presName="spaceRect" presStyleCnt="0"/>
      <dgm:spPr/>
    </dgm:pt>
    <dgm:pt modelId="{677A7F01-670F-4BD9-BC13-30D915F1B2A1}" type="pres">
      <dgm:prSet presAssocID="{532F7862-59DD-4AB1-A19C-75C458285C25}" presName="parTx" presStyleLbl="revTx" presStyleIdx="3" presStyleCnt="7">
        <dgm:presLayoutVars>
          <dgm:chMax val="0"/>
          <dgm:chPref val="0"/>
        </dgm:presLayoutVars>
      </dgm:prSet>
      <dgm:spPr>
        <a:prstGeom prst="rect">
          <a:avLst/>
        </a:prstGeom>
      </dgm:spPr>
    </dgm:pt>
    <dgm:pt modelId="{3E854E26-00AF-457A-9AF3-933657A1E043}" type="pres">
      <dgm:prSet presAssocID="{D3689BCE-1D1A-4B84-A27F-BEC040FF99AF}" presName="sibTrans" presStyleCnt="0"/>
      <dgm:spPr/>
    </dgm:pt>
    <dgm:pt modelId="{6404D674-D584-4C64-8B53-F5CE1B3F681A}" type="pres">
      <dgm:prSet presAssocID="{4FCABADC-BD98-4E69-BF82-A18C3E13CACB}" presName="compNode" presStyleCnt="0"/>
      <dgm:spPr/>
    </dgm:pt>
    <dgm:pt modelId="{D455B8BD-87F0-4411-9F48-63AC0C024F02}" type="pres">
      <dgm:prSet presAssocID="{4FCABADC-BD98-4E69-BF82-A18C3E13CACB}" presName="bgRect" presStyleLbl="bgShp" presStyleIdx="4" presStyleCnt="7"/>
      <dgm:spPr/>
    </dgm:pt>
    <dgm:pt modelId="{8458DCD0-F4F6-48F6-BE83-4A6D7BB3AA46}" type="pres">
      <dgm:prSet presAssocID="{4FCABADC-BD98-4E69-BF82-A18C3E13CAC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a:ext>
      </dgm:extLst>
    </dgm:pt>
    <dgm:pt modelId="{949BACD0-0FFE-44E4-B5C8-1219DAB34523}" type="pres">
      <dgm:prSet presAssocID="{4FCABADC-BD98-4E69-BF82-A18C3E13CACB}" presName="spaceRect" presStyleCnt="0"/>
      <dgm:spPr/>
    </dgm:pt>
    <dgm:pt modelId="{038DC945-081E-4DC3-B0E1-83AD0B6F0AE9}" type="pres">
      <dgm:prSet presAssocID="{4FCABADC-BD98-4E69-BF82-A18C3E13CACB}" presName="parTx" presStyleLbl="revTx" presStyleIdx="4" presStyleCnt="7">
        <dgm:presLayoutVars>
          <dgm:chMax val="0"/>
          <dgm:chPref val="0"/>
        </dgm:presLayoutVars>
      </dgm:prSet>
      <dgm:spPr>
        <a:prstGeom prst="rect">
          <a:avLst/>
        </a:prstGeom>
      </dgm:spPr>
    </dgm:pt>
    <dgm:pt modelId="{8014374C-9E34-4CE5-B4C1-612DD5394879}" type="pres">
      <dgm:prSet presAssocID="{0863A80C-617B-4115-84E1-F6BC0C7B05ED}" presName="sibTrans" presStyleCnt="0"/>
      <dgm:spPr/>
    </dgm:pt>
    <dgm:pt modelId="{3402A38E-211B-468F-9641-E048D2CA3162}" type="pres">
      <dgm:prSet presAssocID="{F3F1D43B-D23A-4CF0-AC98-A4048EEDAB92}" presName="compNode" presStyleCnt="0"/>
      <dgm:spPr/>
    </dgm:pt>
    <dgm:pt modelId="{3BCB2840-8624-4B73-ADE0-45A819A02D72}" type="pres">
      <dgm:prSet presAssocID="{F3F1D43B-D23A-4CF0-AC98-A4048EEDAB92}" presName="bgRect" presStyleLbl="bgShp" presStyleIdx="5" presStyleCnt="7"/>
      <dgm:spPr/>
    </dgm:pt>
    <dgm:pt modelId="{1232DD72-DE45-4589-8714-9BEA442BA234}" type="pres">
      <dgm:prSet presAssocID="{F3F1D43B-D23A-4CF0-AC98-A4048EEDAB9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Angel Face with Solid Fill"/>
        </a:ext>
      </dgm:extLst>
    </dgm:pt>
    <dgm:pt modelId="{6E6C1C1F-659B-4CB9-8E72-8C695ED9FE07}" type="pres">
      <dgm:prSet presAssocID="{F3F1D43B-D23A-4CF0-AC98-A4048EEDAB92}" presName="spaceRect" presStyleCnt="0"/>
      <dgm:spPr/>
    </dgm:pt>
    <dgm:pt modelId="{60CFF0BC-834A-4AAF-A569-BA654DBE7BB8}" type="pres">
      <dgm:prSet presAssocID="{F3F1D43B-D23A-4CF0-AC98-A4048EEDAB92}" presName="parTx" presStyleLbl="revTx" presStyleIdx="5" presStyleCnt="7">
        <dgm:presLayoutVars>
          <dgm:chMax val="0"/>
          <dgm:chPref val="0"/>
        </dgm:presLayoutVars>
      </dgm:prSet>
      <dgm:spPr>
        <a:prstGeom prst="rect">
          <a:avLst/>
        </a:prstGeom>
      </dgm:spPr>
    </dgm:pt>
    <dgm:pt modelId="{AC4FFEAB-CCD6-42EC-BC81-30C3B469D639}" type="pres">
      <dgm:prSet presAssocID="{81423519-3361-460A-8387-44090B4CF490}" presName="sibTrans" presStyleCnt="0"/>
      <dgm:spPr/>
    </dgm:pt>
    <dgm:pt modelId="{05147582-8385-43F5-942C-40FEE680C826}" type="pres">
      <dgm:prSet presAssocID="{3E38908B-57E5-45A5-A990-0002B6480BC1}" presName="compNode" presStyleCnt="0"/>
      <dgm:spPr/>
    </dgm:pt>
    <dgm:pt modelId="{D8FC3DFC-C80E-4CED-8BD8-6B1912155BA4}" type="pres">
      <dgm:prSet presAssocID="{3E38908B-57E5-45A5-A990-0002B6480BC1}" presName="bgRect" presStyleLbl="bgShp" presStyleIdx="6" presStyleCnt="7"/>
      <dgm:spPr/>
    </dgm:pt>
    <dgm:pt modelId="{8B153940-E0DF-467F-93A6-93B8261EA73E}" type="pres">
      <dgm:prSet presAssocID="{3E38908B-57E5-45A5-A990-0002B6480BC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ar Graph with Downward Trend"/>
        </a:ext>
      </dgm:extLst>
    </dgm:pt>
    <dgm:pt modelId="{373984A8-18FD-43F9-9523-4D2F21C50E9C}" type="pres">
      <dgm:prSet presAssocID="{3E38908B-57E5-45A5-A990-0002B6480BC1}" presName="spaceRect" presStyleCnt="0"/>
      <dgm:spPr/>
    </dgm:pt>
    <dgm:pt modelId="{019F93FF-DA6D-4887-803B-852AAEF3730A}" type="pres">
      <dgm:prSet presAssocID="{3E38908B-57E5-45A5-A990-0002B6480BC1}" presName="parTx" presStyleLbl="revTx" presStyleIdx="6" presStyleCnt="7">
        <dgm:presLayoutVars>
          <dgm:chMax val="0"/>
          <dgm:chPref val="0"/>
        </dgm:presLayoutVars>
      </dgm:prSet>
      <dgm:spPr>
        <a:prstGeom prst="rect">
          <a:avLst/>
        </a:prstGeom>
      </dgm:spPr>
    </dgm:pt>
  </dgm:ptLst>
  <dgm:cxnLst>
    <dgm:cxn modelId="{90C5D72D-A921-4DCE-AF6A-A6313B829928}" srcId="{BF44F276-8240-48F0-BBCD-D2CB448BCD2D}" destId="{4A0D7993-38F2-4A4B-A774-34A530FBDD5B}" srcOrd="0" destOrd="0" parTransId="{CB3EE0B2-1F3C-4BA3-87D8-A4BFE67BBA25}" sibTransId="{A360F55C-3D3A-43DE-840C-684B74479D58}"/>
    <dgm:cxn modelId="{A2513939-4A40-41A6-89E7-A5FBE79BB968}" srcId="{BF44F276-8240-48F0-BBCD-D2CB448BCD2D}" destId="{F3F1D43B-D23A-4CF0-AC98-A4048EEDAB92}" srcOrd="5" destOrd="0" parTransId="{CFA79502-E5C9-4443-BE0E-DD81F62A6CFC}" sibTransId="{81423519-3361-460A-8387-44090B4CF490}"/>
    <dgm:cxn modelId="{026EA142-9448-4058-A9EA-95BA1296268C}" type="presOf" srcId="{532F7862-59DD-4AB1-A19C-75C458285C25}" destId="{677A7F01-670F-4BD9-BC13-30D915F1B2A1}" srcOrd="0" destOrd="0" presId="urn:microsoft.com/office/officeart/2018/2/layout/IconVerticalSolidList"/>
    <dgm:cxn modelId="{ECA69A6D-32DE-4033-BD59-44A183684520}" type="presOf" srcId="{43E24FFE-C110-4CB7-8C81-A820D43319B0}" destId="{41D35C71-F1F9-4439-A7B4-2448CC652FB8}" srcOrd="0" destOrd="0" presId="urn:microsoft.com/office/officeart/2018/2/layout/IconVerticalSolidList"/>
    <dgm:cxn modelId="{79A8917A-A678-4C94-AA5F-8B31711B2F44}" type="presOf" srcId="{4A48A932-42A8-4C0F-8636-CBBEA991280F}" destId="{8498DB32-5384-4056-845C-B275B39B2426}" srcOrd="0" destOrd="0" presId="urn:microsoft.com/office/officeart/2018/2/layout/IconVerticalSolidList"/>
    <dgm:cxn modelId="{97A9AD7C-584C-4B4A-8CA2-BC2741CC30F8}" srcId="{BF44F276-8240-48F0-BBCD-D2CB448BCD2D}" destId="{3E38908B-57E5-45A5-A990-0002B6480BC1}" srcOrd="6" destOrd="0" parTransId="{7D1299ED-1EF4-4C29-A49C-D57FF95BD178}" sibTransId="{75A8A7C1-E029-41D7-B501-F86B7A835DFF}"/>
    <dgm:cxn modelId="{BB17D589-BDE5-4535-BF36-0B5795DCE994}" srcId="{BF44F276-8240-48F0-BBCD-D2CB448BCD2D}" destId="{532F7862-59DD-4AB1-A19C-75C458285C25}" srcOrd="3" destOrd="0" parTransId="{F9D4A90F-B3A8-4120-B69F-BCC86AA1CDFA}" sibTransId="{D3689BCE-1D1A-4B84-A27F-BEC040FF99AF}"/>
    <dgm:cxn modelId="{D51CCE9E-F9D6-484F-9E0E-905EE469DE18}" srcId="{BF44F276-8240-48F0-BBCD-D2CB448BCD2D}" destId="{43E24FFE-C110-4CB7-8C81-A820D43319B0}" srcOrd="1" destOrd="0" parTransId="{65523C48-1FF5-434D-BCE6-7913F5E01C0A}" sibTransId="{CC9E2177-2125-405B-8915-890EC8C32ECF}"/>
    <dgm:cxn modelId="{396591A9-74BB-4584-9B83-C2047313903E}" type="presOf" srcId="{4FCABADC-BD98-4E69-BF82-A18C3E13CACB}" destId="{038DC945-081E-4DC3-B0E1-83AD0B6F0AE9}" srcOrd="0" destOrd="0" presId="urn:microsoft.com/office/officeart/2018/2/layout/IconVerticalSolidList"/>
    <dgm:cxn modelId="{C29747AB-2B51-42D2-B045-4D454516AF87}" type="presOf" srcId="{BF44F276-8240-48F0-BBCD-D2CB448BCD2D}" destId="{8162CFEA-D198-4C60-9BD1-1A8E85543EEC}" srcOrd="0" destOrd="0" presId="urn:microsoft.com/office/officeart/2018/2/layout/IconVerticalSolidList"/>
    <dgm:cxn modelId="{C329C2BE-C458-4B68-9291-429BEC81BCDD}" type="presOf" srcId="{3E38908B-57E5-45A5-A990-0002B6480BC1}" destId="{019F93FF-DA6D-4887-803B-852AAEF3730A}" srcOrd="0" destOrd="0" presId="urn:microsoft.com/office/officeart/2018/2/layout/IconVerticalSolidList"/>
    <dgm:cxn modelId="{D9916EC4-575C-46CC-AF8A-BAEB7FB5C739}" type="presOf" srcId="{4A0D7993-38F2-4A4B-A774-34A530FBDD5B}" destId="{7B76116D-DDCF-4BAE-8D91-0AC9F4BDF92D}" srcOrd="0" destOrd="0" presId="urn:microsoft.com/office/officeart/2018/2/layout/IconVerticalSolidList"/>
    <dgm:cxn modelId="{0BD039CD-B02F-469E-B846-AC525D392B97}" srcId="{BF44F276-8240-48F0-BBCD-D2CB448BCD2D}" destId="{4FCABADC-BD98-4E69-BF82-A18C3E13CACB}" srcOrd="4" destOrd="0" parTransId="{D58D2143-3E0A-4BFA-AD6B-2DE9FEBBF6D3}" sibTransId="{0863A80C-617B-4115-84E1-F6BC0C7B05ED}"/>
    <dgm:cxn modelId="{8A8ABEED-413E-4239-B4CA-861546F424E2}" srcId="{BF44F276-8240-48F0-BBCD-D2CB448BCD2D}" destId="{4A48A932-42A8-4C0F-8636-CBBEA991280F}" srcOrd="2" destOrd="0" parTransId="{1762A40A-494D-484D-917C-8E8E60424F5D}" sibTransId="{1741C2B7-65BF-48FA-A711-38E6170F80FF}"/>
    <dgm:cxn modelId="{F300A4FB-4A73-42CA-B4AE-ABE2087455C5}" type="presOf" srcId="{F3F1D43B-D23A-4CF0-AC98-A4048EEDAB92}" destId="{60CFF0BC-834A-4AAF-A569-BA654DBE7BB8}" srcOrd="0" destOrd="0" presId="urn:microsoft.com/office/officeart/2018/2/layout/IconVerticalSolidList"/>
    <dgm:cxn modelId="{A820322A-E355-4252-85E3-06E23A0CC2F3}" type="presParOf" srcId="{8162CFEA-D198-4C60-9BD1-1A8E85543EEC}" destId="{A2E67E5C-7323-4A06-8382-7207A44F2A5F}" srcOrd="0" destOrd="0" presId="urn:microsoft.com/office/officeart/2018/2/layout/IconVerticalSolidList"/>
    <dgm:cxn modelId="{42C30616-B849-4C1F-BF96-A0D9360D2D48}" type="presParOf" srcId="{A2E67E5C-7323-4A06-8382-7207A44F2A5F}" destId="{7C0BF7A0-CCC8-45A8-A880-6459D3CFC591}" srcOrd="0" destOrd="0" presId="urn:microsoft.com/office/officeart/2018/2/layout/IconVerticalSolidList"/>
    <dgm:cxn modelId="{67256CE2-A996-4D5E-A7B0-6C339ECD42C8}" type="presParOf" srcId="{A2E67E5C-7323-4A06-8382-7207A44F2A5F}" destId="{FA12279B-5623-44E7-91CE-CCB90C6A8936}" srcOrd="1" destOrd="0" presId="urn:microsoft.com/office/officeart/2018/2/layout/IconVerticalSolidList"/>
    <dgm:cxn modelId="{1C34A914-84CA-4ACB-9BDD-91336DF4C9E5}" type="presParOf" srcId="{A2E67E5C-7323-4A06-8382-7207A44F2A5F}" destId="{1C495169-26E7-4564-9427-95C59A499C00}" srcOrd="2" destOrd="0" presId="urn:microsoft.com/office/officeart/2018/2/layout/IconVerticalSolidList"/>
    <dgm:cxn modelId="{4AE9DA6A-5EDD-4C16-A9E4-65F607B24737}" type="presParOf" srcId="{A2E67E5C-7323-4A06-8382-7207A44F2A5F}" destId="{7B76116D-DDCF-4BAE-8D91-0AC9F4BDF92D}" srcOrd="3" destOrd="0" presId="urn:microsoft.com/office/officeart/2018/2/layout/IconVerticalSolidList"/>
    <dgm:cxn modelId="{DD49AAF1-737D-4992-BE2A-4B984C9EFD69}" type="presParOf" srcId="{8162CFEA-D198-4C60-9BD1-1A8E85543EEC}" destId="{6FF165A5-91BE-4732-98B2-3A4BC0EB14F2}" srcOrd="1" destOrd="0" presId="urn:microsoft.com/office/officeart/2018/2/layout/IconVerticalSolidList"/>
    <dgm:cxn modelId="{67DF154F-CB86-405C-8B93-68A8DA31787D}" type="presParOf" srcId="{8162CFEA-D198-4C60-9BD1-1A8E85543EEC}" destId="{A2E98C0C-3A10-4030-8224-28C9573675D9}" srcOrd="2" destOrd="0" presId="urn:microsoft.com/office/officeart/2018/2/layout/IconVerticalSolidList"/>
    <dgm:cxn modelId="{3C9598A2-3671-4243-95BB-BB4AACFC7AE4}" type="presParOf" srcId="{A2E98C0C-3A10-4030-8224-28C9573675D9}" destId="{621B07B9-699E-4829-89C4-845AB14E2214}" srcOrd="0" destOrd="0" presId="urn:microsoft.com/office/officeart/2018/2/layout/IconVerticalSolidList"/>
    <dgm:cxn modelId="{EB2A08A0-4347-4C35-B26C-7B04A3CCE7BA}" type="presParOf" srcId="{A2E98C0C-3A10-4030-8224-28C9573675D9}" destId="{ADE8D5A1-E8FD-4896-9948-28CB3F1748BF}" srcOrd="1" destOrd="0" presId="urn:microsoft.com/office/officeart/2018/2/layout/IconVerticalSolidList"/>
    <dgm:cxn modelId="{6AB2C292-E521-4394-8DE0-7832F29C8713}" type="presParOf" srcId="{A2E98C0C-3A10-4030-8224-28C9573675D9}" destId="{4B21FE32-6D37-49E5-B1F9-0F6D5A5BFF94}" srcOrd="2" destOrd="0" presId="urn:microsoft.com/office/officeart/2018/2/layout/IconVerticalSolidList"/>
    <dgm:cxn modelId="{94AB83BA-DF70-4E40-8293-40E777C23073}" type="presParOf" srcId="{A2E98C0C-3A10-4030-8224-28C9573675D9}" destId="{41D35C71-F1F9-4439-A7B4-2448CC652FB8}" srcOrd="3" destOrd="0" presId="urn:microsoft.com/office/officeart/2018/2/layout/IconVerticalSolidList"/>
    <dgm:cxn modelId="{599694ED-0201-453C-B8EC-487574DCC8FD}" type="presParOf" srcId="{8162CFEA-D198-4C60-9BD1-1A8E85543EEC}" destId="{B7A84B7D-E90F-454D-A081-6BEEB1370C4B}" srcOrd="3" destOrd="0" presId="urn:microsoft.com/office/officeart/2018/2/layout/IconVerticalSolidList"/>
    <dgm:cxn modelId="{17270E44-779F-4DEB-A6CA-9C81CB460812}" type="presParOf" srcId="{8162CFEA-D198-4C60-9BD1-1A8E85543EEC}" destId="{67A0A1AC-74A2-47B1-A088-F0C44D030451}" srcOrd="4" destOrd="0" presId="urn:microsoft.com/office/officeart/2018/2/layout/IconVerticalSolidList"/>
    <dgm:cxn modelId="{9773F65D-344F-4748-81ED-E5E4D529E492}" type="presParOf" srcId="{67A0A1AC-74A2-47B1-A088-F0C44D030451}" destId="{AECC425D-48E7-4287-B720-7C790CFCE8CD}" srcOrd="0" destOrd="0" presId="urn:microsoft.com/office/officeart/2018/2/layout/IconVerticalSolidList"/>
    <dgm:cxn modelId="{B10B5399-177D-45F0-B589-B822A5A14D44}" type="presParOf" srcId="{67A0A1AC-74A2-47B1-A088-F0C44D030451}" destId="{38334C4A-BFE3-41B3-AE33-750BC8F7892D}" srcOrd="1" destOrd="0" presId="urn:microsoft.com/office/officeart/2018/2/layout/IconVerticalSolidList"/>
    <dgm:cxn modelId="{5B35B1DA-84F3-4AB8-863C-6E70B7A57BE1}" type="presParOf" srcId="{67A0A1AC-74A2-47B1-A088-F0C44D030451}" destId="{234BED6E-6E58-4E91-9EDB-1FB9EAEED104}" srcOrd="2" destOrd="0" presId="urn:microsoft.com/office/officeart/2018/2/layout/IconVerticalSolidList"/>
    <dgm:cxn modelId="{BC0FA794-7D4A-40D4-8BBC-9E2AD2B42D92}" type="presParOf" srcId="{67A0A1AC-74A2-47B1-A088-F0C44D030451}" destId="{8498DB32-5384-4056-845C-B275B39B2426}" srcOrd="3" destOrd="0" presId="urn:microsoft.com/office/officeart/2018/2/layout/IconVerticalSolidList"/>
    <dgm:cxn modelId="{8907ED91-0045-477C-A513-BEBC6D6D5082}" type="presParOf" srcId="{8162CFEA-D198-4C60-9BD1-1A8E85543EEC}" destId="{4FC7D5C8-0CF0-42E5-92BB-80E2396F024F}" srcOrd="5" destOrd="0" presId="urn:microsoft.com/office/officeart/2018/2/layout/IconVerticalSolidList"/>
    <dgm:cxn modelId="{F8607328-D689-4941-AFEE-2074FB3FADBC}" type="presParOf" srcId="{8162CFEA-D198-4C60-9BD1-1A8E85543EEC}" destId="{47DFC846-152B-4C87-A22A-08F3A76B96F2}" srcOrd="6" destOrd="0" presId="urn:microsoft.com/office/officeart/2018/2/layout/IconVerticalSolidList"/>
    <dgm:cxn modelId="{16197AC6-2D4D-47C7-8D5B-0479F6D51566}" type="presParOf" srcId="{47DFC846-152B-4C87-A22A-08F3A76B96F2}" destId="{14F2ADEF-7E06-400C-9530-C006DE985166}" srcOrd="0" destOrd="0" presId="urn:microsoft.com/office/officeart/2018/2/layout/IconVerticalSolidList"/>
    <dgm:cxn modelId="{C68489D8-8EC2-48AF-91CF-4CD5783E265F}" type="presParOf" srcId="{47DFC846-152B-4C87-A22A-08F3A76B96F2}" destId="{D97D1D3C-40B0-4D75-A43D-2BA54A8C1FE3}" srcOrd="1" destOrd="0" presId="urn:microsoft.com/office/officeart/2018/2/layout/IconVerticalSolidList"/>
    <dgm:cxn modelId="{FE244F0B-EA3F-4E51-84D6-EE47533038C5}" type="presParOf" srcId="{47DFC846-152B-4C87-A22A-08F3A76B96F2}" destId="{9C97A6F6-0874-49FF-BA83-D617EF14E6D6}" srcOrd="2" destOrd="0" presId="urn:microsoft.com/office/officeart/2018/2/layout/IconVerticalSolidList"/>
    <dgm:cxn modelId="{8446C10F-CB06-45C1-9265-23650C02622A}" type="presParOf" srcId="{47DFC846-152B-4C87-A22A-08F3A76B96F2}" destId="{677A7F01-670F-4BD9-BC13-30D915F1B2A1}" srcOrd="3" destOrd="0" presId="urn:microsoft.com/office/officeart/2018/2/layout/IconVerticalSolidList"/>
    <dgm:cxn modelId="{85933187-72E1-4920-8D2F-3C10817CE5AE}" type="presParOf" srcId="{8162CFEA-D198-4C60-9BD1-1A8E85543EEC}" destId="{3E854E26-00AF-457A-9AF3-933657A1E043}" srcOrd="7" destOrd="0" presId="urn:microsoft.com/office/officeart/2018/2/layout/IconVerticalSolidList"/>
    <dgm:cxn modelId="{714F39B7-0130-49FD-8973-A133CA5EFFF6}" type="presParOf" srcId="{8162CFEA-D198-4C60-9BD1-1A8E85543EEC}" destId="{6404D674-D584-4C64-8B53-F5CE1B3F681A}" srcOrd="8" destOrd="0" presId="urn:microsoft.com/office/officeart/2018/2/layout/IconVerticalSolidList"/>
    <dgm:cxn modelId="{19F5CC29-E153-48CF-A9AC-FFE6E7427289}" type="presParOf" srcId="{6404D674-D584-4C64-8B53-F5CE1B3F681A}" destId="{D455B8BD-87F0-4411-9F48-63AC0C024F02}" srcOrd="0" destOrd="0" presId="urn:microsoft.com/office/officeart/2018/2/layout/IconVerticalSolidList"/>
    <dgm:cxn modelId="{4BCD23BF-11BE-4374-A76A-5ADE7EC7DBFD}" type="presParOf" srcId="{6404D674-D584-4C64-8B53-F5CE1B3F681A}" destId="{8458DCD0-F4F6-48F6-BE83-4A6D7BB3AA46}" srcOrd="1" destOrd="0" presId="urn:microsoft.com/office/officeart/2018/2/layout/IconVerticalSolidList"/>
    <dgm:cxn modelId="{9282258E-E092-44A3-9C9A-F1A6B53762FE}" type="presParOf" srcId="{6404D674-D584-4C64-8B53-F5CE1B3F681A}" destId="{949BACD0-0FFE-44E4-B5C8-1219DAB34523}" srcOrd="2" destOrd="0" presId="urn:microsoft.com/office/officeart/2018/2/layout/IconVerticalSolidList"/>
    <dgm:cxn modelId="{BE597625-47F1-4006-B39E-0D51114D3BF4}" type="presParOf" srcId="{6404D674-D584-4C64-8B53-F5CE1B3F681A}" destId="{038DC945-081E-4DC3-B0E1-83AD0B6F0AE9}" srcOrd="3" destOrd="0" presId="urn:microsoft.com/office/officeart/2018/2/layout/IconVerticalSolidList"/>
    <dgm:cxn modelId="{48981E2B-0F2A-421D-9FF5-6E64E19040EC}" type="presParOf" srcId="{8162CFEA-D198-4C60-9BD1-1A8E85543EEC}" destId="{8014374C-9E34-4CE5-B4C1-612DD5394879}" srcOrd="9" destOrd="0" presId="urn:microsoft.com/office/officeart/2018/2/layout/IconVerticalSolidList"/>
    <dgm:cxn modelId="{1247E792-9644-44D8-A6E7-C24BF29E9041}" type="presParOf" srcId="{8162CFEA-D198-4C60-9BD1-1A8E85543EEC}" destId="{3402A38E-211B-468F-9641-E048D2CA3162}" srcOrd="10" destOrd="0" presId="urn:microsoft.com/office/officeart/2018/2/layout/IconVerticalSolidList"/>
    <dgm:cxn modelId="{C3F684F0-0D89-4571-B097-26FE4E2E9538}" type="presParOf" srcId="{3402A38E-211B-468F-9641-E048D2CA3162}" destId="{3BCB2840-8624-4B73-ADE0-45A819A02D72}" srcOrd="0" destOrd="0" presId="urn:microsoft.com/office/officeart/2018/2/layout/IconVerticalSolidList"/>
    <dgm:cxn modelId="{DB98B832-801A-4ABD-A508-E513BA7CB92A}" type="presParOf" srcId="{3402A38E-211B-468F-9641-E048D2CA3162}" destId="{1232DD72-DE45-4589-8714-9BEA442BA234}" srcOrd="1" destOrd="0" presId="urn:microsoft.com/office/officeart/2018/2/layout/IconVerticalSolidList"/>
    <dgm:cxn modelId="{7CECA981-3266-4F46-9783-8DDDE37AB840}" type="presParOf" srcId="{3402A38E-211B-468F-9641-E048D2CA3162}" destId="{6E6C1C1F-659B-4CB9-8E72-8C695ED9FE07}" srcOrd="2" destOrd="0" presId="urn:microsoft.com/office/officeart/2018/2/layout/IconVerticalSolidList"/>
    <dgm:cxn modelId="{67729A2A-591D-4E62-8646-2CACD0C9FDA9}" type="presParOf" srcId="{3402A38E-211B-468F-9641-E048D2CA3162}" destId="{60CFF0BC-834A-4AAF-A569-BA654DBE7BB8}" srcOrd="3" destOrd="0" presId="urn:microsoft.com/office/officeart/2018/2/layout/IconVerticalSolidList"/>
    <dgm:cxn modelId="{1182D3B7-D0D1-4276-BCB0-6CF49354BE54}" type="presParOf" srcId="{8162CFEA-D198-4C60-9BD1-1A8E85543EEC}" destId="{AC4FFEAB-CCD6-42EC-BC81-30C3B469D639}" srcOrd="11" destOrd="0" presId="urn:microsoft.com/office/officeart/2018/2/layout/IconVerticalSolidList"/>
    <dgm:cxn modelId="{F58372F6-C3E5-4F3B-BCEC-B07FBAE8BB2E}" type="presParOf" srcId="{8162CFEA-D198-4C60-9BD1-1A8E85543EEC}" destId="{05147582-8385-43F5-942C-40FEE680C826}" srcOrd="12" destOrd="0" presId="urn:microsoft.com/office/officeart/2018/2/layout/IconVerticalSolidList"/>
    <dgm:cxn modelId="{5B570DD2-ED42-4EA2-820F-757BEA9AE02F}" type="presParOf" srcId="{05147582-8385-43F5-942C-40FEE680C826}" destId="{D8FC3DFC-C80E-4CED-8BD8-6B1912155BA4}" srcOrd="0" destOrd="0" presId="urn:microsoft.com/office/officeart/2018/2/layout/IconVerticalSolidList"/>
    <dgm:cxn modelId="{D2B8E958-5900-4C6B-B2AE-39D6B0E99B37}" type="presParOf" srcId="{05147582-8385-43F5-942C-40FEE680C826}" destId="{8B153940-E0DF-467F-93A6-93B8261EA73E}" srcOrd="1" destOrd="0" presId="urn:microsoft.com/office/officeart/2018/2/layout/IconVerticalSolidList"/>
    <dgm:cxn modelId="{E88FD940-FB55-46A9-A55D-BFA74C66A328}" type="presParOf" srcId="{05147582-8385-43F5-942C-40FEE680C826}" destId="{373984A8-18FD-43F9-9523-4D2F21C50E9C}" srcOrd="2" destOrd="0" presId="urn:microsoft.com/office/officeart/2018/2/layout/IconVerticalSolidList"/>
    <dgm:cxn modelId="{33B4460A-182A-4A86-8A3A-F1A774D3175A}" type="presParOf" srcId="{05147582-8385-43F5-942C-40FEE680C826}" destId="{019F93FF-DA6D-4887-803B-852AAEF3730A}" srcOrd="3" destOrd="0" presId="urn:microsoft.com/office/officeart/2018/2/layout/IconVerticalSolidList"/>
  </dgm:cxnLst>
  <dgm:bg>
    <a:solidFill>
      <a:schemeClr val="accent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AFDB9-9222-4473-B917-9A8949C3E6F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BAE1B54-D4BF-459D-9B96-FDAAFD17FF86}" type="pres">
      <dgm:prSet presAssocID="{8F3AFDB9-9222-4473-B917-9A8949C3E6F1}" presName="linear" presStyleCnt="0">
        <dgm:presLayoutVars>
          <dgm:animLvl val="lvl"/>
          <dgm:resizeHandles val="exact"/>
        </dgm:presLayoutVars>
      </dgm:prSet>
      <dgm:spPr/>
    </dgm:pt>
  </dgm:ptLst>
  <dgm:cxnLst>
    <dgm:cxn modelId="{F623F22A-CC95-4A66-B0D1-7A2DFD5D6321}" type="presOf" srcId="{8F3AFDB9-9222-4473-B917-9A8949C3E6F1}" destId="{DBAE1B54-D4BF-459D-9B96-FDAAFD17FF8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D2EC4-6D1F-40C8-814A-F6D59DD1BCD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A7E88FF-6395-4DDA-806A-BDE29701C321}">
      <dgm:prSet/>
      <dgm:spPr/>
      <dgm:t>
        <a:bodyPr/>
        <a:lstStyle/>
        <a:p>
          <a:r>
            <a:rPr lang="en-US" sz="2100" b="1" dirty="0"/>
            <a:t>How can employment staff secure jobs that can facilitate the development of relationships in the workplace?</a:t>
          </a:r>
          <a:endParaRPr lang="en-US" sz="2100" dirty="0"/>
        </a:p>
      </dgm:t>
    </dgm:pt>
    <dgm:pt modelId="{C80A642B-3350-449D-B2E9-29AA67C8D566}" type="parTrans" cxnId="{492D8CF7-236C-4006-A36B-20E2F2355903}">
      <dgm:prSet/>
      <dgm:spPr/>
      <dgm:t>
        <a:bodyPr/>
        <a:lstStyle/>
        <a:p>
          <a:endParaRPr lang="en-US"/>
        </a:p>
      </dgm:t>
    </dgm:pt>
    <dgm:pt modelId="{D42370B7-C416-4E92-BA93-7E5F6C4EDAF9}" type="sibTrans" cxnId="{492D8CF7-236C-4006-A36B-20E2F2355903}">
      <dgm:prSet/>
      <dgm:spPr/>
      <dgm:t>
        <a:bodyPr/>
        <a:lstStyle/>
        <a:p>
          <a:endParaRPr lang="en-US" dirty="0"/>
        </a:p>
      </dgm:t>
    </dgm:pt>
    <dgm:pt modelId="{64F316E6-AC4D-4CB1-B58C-EA7A0DFAD906}">
      <dgm:prSet/>
      <dgm:spPr/>
      <dgm:t>
        <a:bodyPr/>
        <a:lstStyle/>
        <a:p>
          <a:pPr algn="ctr"/>
          <a:r>
            <a:rPr lang="en-US" b="1" i="1" dirty="0"/>
            <a:t>Culture is the character and personality of your organization. It's what makes your organization unique and is the sum of its values, traditions, beliefs, interactions, behaviors, and attitudes.</a:t>
          </a:r>
          <a:endParaRPr lang="en-US" dirty="0"/>
        </a:p>
      </dgm:t>
    </dgm:pt>
    <dgm:pt modelId="{769A6A92-8DFD-49EA-A787-FD48B3482217}" type="parTrans" cxnId="{DA6C3FEE-8036-4A39-A2FE-56AE2093F776}">
      <dgm:prSet/>
      <dgm:spPr/>
      <dgm:t>
        <a:bodyPr/>
        <a:lstStyle/>
        <a:p>
          <a:endParaRPr lang="en-US"/>
        </a:p>
      </dgm:t>
    </dgm:pt>
    <dgm:pt modelId="{4211DE39-7433-4FC5-B6F6-8F3C4F3E5B8C}" type="sibTrans" cxnId="{DA6C3FEE-8036-4A39-A2FE-56AE2093F776}">
      <dgm:prSet/>
      <dgm:spPr/>
      <dgm:t>
        <a:bodyPr/>
        <a:lstStyle/>
        <a:p>
          <a:endParaRPr lang="en-US" dirty="0"/>
        </a:p>
      </dgm:t>
    </dgm:pt>
    <dgm:pt modelId="{96720B98-A1CC-4152-B9A5-7190B38D46D1}">
      <dgm:prSet custT="1"/>
      <dgm:spPr/>
      <dgm:t>
        <a:bodyPr/>
        <a:lstStyle/>
        <a:p>
          <a:r>
            <a:rPr lang="en-US" sz="1800" b="1" dirty="0"/>
            <a:t>Focus on the type of setting and culture of a workplace</a:t>
          </a:r>
          <a:r>
            <a:rPr lang="en-US" sz="1800" dirty="0"/>
            <a:t> as defined by HR Insights as:</a:t>
          </a:r>
        </a:p>
      </dgm:t>
    </dgm:pt>
    <dgm:pt modelId="{5EF3CB08-C270-457B-95C7-22602A9A8BCD}" type="parTrans" cxnId="{D0079FD1-3586-4387-9049-529D6C3FBE92}">
      <dgm:prSet/>
      <dgm:spPr/>
      <dgm:t>
        <a:bodyPr/>
        <a:lstStyle/>
        <a:p>
          <a:endParaRPr lang="en-US"/>
        </a:p>
      </dgm:t>
    </dgm:pt>
    <dgm:pt modelId="{C134455D-7A64-473C-8839-F666E7C97A9F}" type="sibTrans" cxnId="{D0079FD1-3586-4387-9049-529D6C3FBE92}">
      <dgm:prSet/>
      <dgm:spPr/>
      <dgm:t>
        <a:bodyPr/>
        <a:lstStyle/>
        <a:p>
          <a:endParaRPr lang="en-US"/>
        </a:p>
      </dgm:t>
    </dgm:pt>
    <dgm:pt modelId="{96BDD099-AC2C-4063-9D81-53112AB1AF90}" type="pres">
      <dgm:prSet presAssocID="{BDFD2EC4-6D1F-40C8-814A-F6D59DD1BCD6}" presName="outerComposite" presStyleCnt="0">
        <dgm:presLayoutVars>
          <dgm:chMax val="5"/>
          <dgm:dir/>
          <dgm:resizeHandles val="exact"/>
        </dgm:presLayoutVars>
      </dgm:prSet>
      <dgm:spPr/>
    </dgm:pt>
    <dgm:pt modelId="{BD27DA6F-D2E8-4765-B946-773ECF90C715}" type="pres">
      <dgm:prSet presAssocID="{BDFD2EC4-6D1F-40C8-814A-F6D59DD1BCD6}" presName="dummyMaxCanvas" presStyleCnt="0">
        <dgm:presLayoutVars/>
      </dgm:prSet>
      <dgm:spPr/>
    </dgm:pt>
    <dgm:pt modelId="{1A30418D-304A-4A6D-B0BB-866B0EEAA77A}" type="pres">
      <dgm:prSet presAssocID="{BDFD2EC4-6D1F-40C8-814A-F6D59DD1BCD6}" presName="TwoNodes_1" presStyleLbl="node1" presStyleIdx="0" presStyleCnt="2">
        <dgm:presLayoutVars>
          <dgm:bulletEnabled val="1"/>
        </dgm:presLayoutVars>
      </dgm:prSet>
      <dgm:spPr/>
    </dgm:pt>
    <dgm:pt modelId="{EF9EA161-3131-470E-8259-A72593D952AA}" type="pres">
      <dgm:prSet presAssocID="{BDFD2EC4-6D1F-40C8-814A-F6D59DD1BCD6}" presName="TwoNodes_2" presStyleLbl="node1" presStyleIdx="1" presStyleCnt="2" custScaleX="91701">
        <dgm:presLayoutVars>
          <dgm:bulletEnabled val="1"/>
        </dgm:presLayoutVars>
      </dgm:prSet>
      <dgm:spPr/>
    </dgm:pt>
    <dgm:pt modelId="{4BC82D78-1A8B-40C3-BD7E-D16EC86B5FAC}" type="pres">
      <dgm:prSet presAssocID="{BDFD2EC4-6D1F-40C8-814A-F6D59DD1BCD6}" presName="TwoConn_1-2" presStyleLbl="fgAccFollowNode1" presStyleIdx="0" presStyleCnt="1">
        <dgm:presLayoutVars>
          <dgm:bulletEnabled val="1"/>
        </dgm:presLayoutVars>
      </dgm:prSet>
      <dgm:spPr/>
    </dgm:pt>
    <dgm:pt modelId="{506784F6-486C-4682-8A4C-CAD32EA6D5C9}" type="pres">
      <dgm:prSet presAssocID="{BDFD2EC4-6D1F-40C8-814A-F6D59DD1BCD6}" presName="TwoNodes_1_text" presStyleLbl="node1" presStyleIdx="1" presStyleCnt="2">
        <dgm:presLayoutVars>
          <dgm:bulletEnabled val="1"/>
        </dgm:presLayoutVars>
      </dgm:prSet>
      <dgm:spPr/>
    </dgm:pt>
    <dgm:pt modelId="{7B158E87-5F41-4606-9447-1181E079CAE1}" type="pres">
      <dgm:prSet presAssocID="{BDFD2EC4-6D1F-40C8-814A-F6D59DD1BCD6}" presName="TwoNodes_2_text" presStyleLbl="node1" presStyleIdx="1" presStyleCnt="2">
        <dgm:presLayoutVars>
          <dgm:bulletEnabled val="1"/>
        </dgm:presLayoutVars>
      </dgm:prSet>
      <dgm:spPr/>
    </dgm:pt>
  </dgm:ptLst>
  <dgm:cxnLst>
    <dgm:cxn modelId="{D9B65908-E400-44BE-A571-1B35257EBBEF}" type="presOf" srcId="{64F316E6-AC4D-4CB1-B58C-EA7A0DFAD906}" destId="{EF9EA161-3131-470E-8259-A72593D952AA}" srcOrd="0" destOrd="0" presId="urn:microsoft.com/office/officeart/2005/8/layout/vProcess5"/>
    <dgm:cxn modelId="{903EA40E-474A-4DB9-BCD4-C9C68FA4EA5F}" type="presOf" srcId="{64F316E6-AC4D-4CB1-B58C-EA7A0DFAD906}" destId="{7B158E87-5F41-4606-9447-1181E079CAE1}" srcOrd="1" destOrd="0" presId="urn:microsoft.com/office/officeart/2005/8/layout/vProcess5"/>
    <dgm:cxn modelId="{8086C05C-0D56-41FE-996F-4FF12F5BA958}" type="presOf" srcId="{EA7E88FF-6395-4DDA-806A-BDE29701C321}" destId="{506784F6-486C-4682-8A4C-CAD32EA6D5C9}" srcOrd="1" destOrd="0" presId="urn:microsoft.com/office/officeart/2005/8/layout/vProcess5"/>
    <dgm:cxn modelId="{7BA56685-3CBF-4B81-BFE4-79BDD55F4695}" type="presOf" srcId="{96720B98-A1CC-4152-B9A5-7190B38D46D1}" destId="{1A30418D-304A-4A6D-B0BB-866B0EEAA77A}" srcOrd="0" destOrd="1" presId="urn:microsoft.com/office/officeart/2005/8/layout/vProcess5"/>
    <dgm:cxn modelId="{5D946191-A83C-4E35-B74C-4592D4749D8E}" type="presOf" srcId="{BDFD2EC4-6D1F-40C8-814A-F6D59DD1BCD6}" destId="{96BDD099-AC2C-4063-9D81-53112AB1AF90}" srcOrd="0" destOrd="0" presId="urn:microsoft.com/office/officeart/2005/8/layout/vProcess5"/>
    <dgm:cxn modelId="{AB6A0595-1053-408B-BB26-921792F9F986}" type="presOf" srcId="{EA7E88FF-6395-4DDA-806A-BDE29701C321}" destId="{1A30418D-304A-4A6D-B0BB-866B0EEAA77A}" srcOrd="0" destOrd="0" presId="urn:microsoft.com/office/officeart/2005/8/layout/vProcess5"/>
    <dgm:cxn modelId="{D0079FD1-3586-4387-9049-529D6C3FBE92}" srcId="{EA7E88FF-6395-4DDA-806A-BDE29701C321}" destId="{96720B98-A1CC-4152-B9A5-7190B38D46D1}" srcOrd="0" destOrd="0" parTransId="{5EF3CB08-C270-457B-95C7-22602A9A8BCD}" sibTransId="{C134455D-7A64-473C-8839-F666E7C97A9F}"/>
    <dgm:cxn modelId="{DA6C3FEE-8036-4A39-A2FE-56AE2093F776}" srcId="{BDFD2EC4-6D1F-40C8-814A-F6D59DD1BCD6}" destId="{64F316E6-AC4D-4CB1-B58C-EA7A0DFAD906}" srcOrd="1" destOrd="0" parTransId="{769A6A92-8DFD-49EA-A787-FD48B3482217}" sibTransId="{4211DE39-7433-4FC5-B6F6-8F3C4F3E5B8C}"/>
    <dgm:cxn modelId="{492D8CF7-236C-4006-A36B-20E2F2355903}" srcId="{BDFD2EC4-6D1F-40C8-814A-F6D59DD1BCD6}" destId="{EA7E88FF-6395-4DDA-806A-BDE29701C321}" srcOrd="0" destOrd="0" parTransId="{C80A642B-3350-449D-B2E9-29AA67C8D566}" sibTransId="{D42370B7-C416-4E92-BA93-7E5F6C4EDAF9}"/>
    <dgm:cxn modelId="{CCCBD1F9-C08A-4647-90CE-7A98CB858A77}" type="presOf" srcId="{96720B98-A1CC-4152-B9A5-7190B38D46D1}" destId="{506784F6-486C-4682-8A4C-CAD32EA6D5C9}" srcOrd="1" destOrd="1" presId="urn:microsoft.com/office/officeart/2005/8/layout/vProcess5"/>
    <dgm:cxn modelId="{92266BFB-BB4B-4C3B-BB5F-39D4782B1D2D}" type="presOf" srcId="{D42370B7-C416-4E92-BA93-7E5F6C4EDAF9}" destId="{4BC82D78-1A8B-40C3-BD7E-D16EC86B5FAC}" srcOrd="0" destOrd="0" presId="urn:microsoft.com/office/officeart/2005/8/layout/vProcess5"/>
    <dgm:cxn modelId="{E7CBAC56-2932-445E-AF81-B7FB21914262}" type="presParOf" srcId="{96BDD099-AC2C-4063-9D81-53112AB1AF90}" destId="{BD27DA6F-D2E8-4765-B946-773ECF90C715}" srcOrd="0" destOrd="0" presId="urn:microsoft.com/office/officeart/2005/8/layout/vProcess5"/>
    <dgm:cxn modelId="{CB78C331-9154-4C73-B4A6-8B207CD00C09}" type="presParOf" srcId="{96BDD099-AC2C-4063-9D81-53112AB1AF90}" destId="{1A30418D-304A-4A6D-B0BB-866B0EEAA77A}" srcOrd="1" destOrd="0" presId="urn:microsoft.com/office/officeart/2005/8/layout/vProcess5"/>
    <dgm:cxn modelId="{DF0AC321-4869-4A5D-8F20-D8CDC50B9416}" type="presParOf" srcId="{96BDD099-AC2C-4063-9D81-53112AB1AF90}" destId="{EF9EA161-3131-470E-8259-A72593D952AA}" srcOrd="2" destOrd="0" presId="urn:microsoft.com/office/officeart/2005/8/layout/vProcess5"/>
    <dgm:cxn modelId="{23A89D8C-33A9-43DB-8F4D-F20585C6929F}" type="presParOf" srcId="{96BDD099-AC2C-4063-9D81-53112AB1AF90}" destId="{4BC82D78-1A8B-40C3-BD7E-D16EC86B5FAC}" srcOrd="3" destOrd="0" presId="urn:microsoft.com/office/officeart/2005/8/layout/vProcess5"/>
    <dgm:cxn modelId="{60D8510F-B297-43A7-97C3-66C5AAA7CC18}" type="presParOf" srcId="{96BDD099-AC2C-4063-9D81-53112AB1AF90}" destId="{506784F6-486C-4682-8A4C-CAD32EA6D5C9}" srcOrd="4" destOrd="0" presId="urn:microsoft.com/office/officeart/2005/8/layout/vProcess5"/>
    <dgm:cxn modelId="{EFCC6348-05E0-4F28-AF02-D0DE3B684C70}" type="presParOf" srcId="{96BDD099-AC2C-4063-9D81-53112AB1AF90}" destId="{7B158E87-5F41-4606-9447-1181E079CAE1}"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770FA7-D631-466B-98CF-C01C6FA7C0BD}" type="doc">
      <dgm:prSet loTypeId="urn:microsoft.com/office/officeart/2005/8/layout/process1" loCatId="process" qsTypeId="urn:microsoft.com/office/officeart/2005/8/quickstyle/simple3" qsCatId="simple" csTypeId="urn:microsoft.com/office/officeart/2005/8/colors/accent1_4" csCatId="accent1" phldr="1"/>
      <dgm:spPr/>
      <dgm:t>
        <a:bodyPr/>
        <a:lstStyle/>
        <a:p>
          <a:endParaRPr lang="en-US"/>
        </a:p>
      </dgm:t>
    </dgm:pt>
    <dgm:pt modelId="{44C383D8-91B5-4326-B13D-3E00D5D76F0B}">
      <dgm:prSet custT="1"/>
      <dgm:spPr/>
      <dgm:t>
        <a:bodyPr/>
        <a:lstStyle/>
        <a:p>
          <a:r>
            <a:rPr lang="en-US" sz="1800" dirty="0"/>
            <a:t>For example, in work settings or cultures that have progressive management, and lower turnover of staff, there is greater stability and a higher likelihood that an individual will develop relationships in that business</a:t>
          </a:r>
          <a:r>
            <a:rPr lang="en-US" sz="1400" dirty="0"/>
            <a:t>. </a:t>
          </a:r>
        </a:p>
      </dgm:t>
    </dgm:pt>
    <dgm:pt modelId="{45158162-47E5-4F27-8B04-7AFDCB1AD30E}" type="parTrans" cxnId="{5EEC1A7F-B94B-4753-BC2A-27B982655821}">
      <dgm:prSet/>
      <dgm:spPr/>
      <dgm:t>
        <a:bodyPr/>
        <a:lstStyle/>
        <a:p>
          <a:endParaRPr lang="en-US"/>
        </a:p>
      </dgm:t>
    </dgm:pt>
    <dgm:pt modelId="{665F8F4E-C01E-40CE-BEBA-E4303EA7F0D8}" type="sibTrans" cxnId="{5EEC1A7F-B94B-4753-BC2A-27B982655821}">
      <dgm:prSet/>
      <dgm:spPr/>
      <dgm:t>
        <a:bodyPr/>
        <a:lstStyle/>
        <a:p>
          <a:endParaRPr lang="en-US"/>
        </a:p>
      </dgm:t>
    </dgm:pt>
    <dgm:pt modelId="{0197DCB7-1E9D-42B8-BBB3-3B0DCF91DF1D}">
      <dgm:prSet custT="1"/>
      <dgm:spPr/>
      <dgm:t>
        <a:bodyPr/>
        <a:lstStyle/>
        <a:p>
          <a:r>
            <a:rPr lang="en-US" sz="1800" dirty="0"/>
            <a:t>Good job developers will “do their homework” and identify those businesses that have cultures and settings that match the individual's social needs and preferences.  </a:t>
          </a:r>
        </a:p>
      </dgm:t>
    </dgm:pt>
    <dgm:pt modelId="{EC1D918C-E43F-432C-8537-9D3062E62796}" type="parTrans" cxnId="{B0B5C60C-C453-4A4F-8949-748129C5009D}">
      <dgm:prSet/>
      <dgm:spPr/>
      <dgm:t>
        <a:bodyPr/>
        <a:lstStyle/>
        <a:p>
          <a:endParaRPr lang="en-US"/>
        </a:p>
      </dgm:t>
    </dgm:pt>
    <dgm:pt modelId="{BD5361F9-1AA1-4C1C-8865-FC7E83819DF5}" type="sibTrans" cxnId="{B0B5C60C-C453-4A4F-8949-748129C5009D}">
      <dgm:prSet/>
      <dgm:spPr/>
      <dgm:t>
        <a:bodyPr/>
        <a:lstStyle/>
        <a:p>
          <a:endParaRPr lang="en-US"/>
        </a:p>
      </dgm:t>
    </dgm:pt>
    <dgm:pt modelId="{2B682073-9389-447D-990A-F0A59FA64E1C}">
      <dgm:prSet custT="1"/>
      <dgm:spPr/>
      <dgm:t>
        <a:bodyPr/>
        <a:lstStyle/>
        <a:p>
          <a:r>
            <a:rPr lang="en-US" sz="1800" dirty="0"/>
            <a:t>Good job developers match the job to the individual, not the individual to the job.</a:t>
          </a:r>
        </a:p>
      </dgm:t>
    </dgm:pt>
    <dgm:pt modelId="{E8BC864C-7DBC-4EF9-AC85-B3A99DC3AEC2}" type="parTrans" cxnId="{E052E34F-290C-4A2C-9057-C487600D81EA}">
      <dgm:prSet/>
      <dgm:spPr/>
      <dgm:t>
        <a:bodyPr/>
        <a:lstStyle/>
        <a:p>
          <a:endParaRPr lang="en-US"/>
        </a:p>
      </dgm:t>
    </dgm:pt>
    <dgm:pt modelId="{1A93FB02-0B0F-4E44-BB4C-4C5B01043D9A}" type="sibTrans" cxnId="{E052E34F-290C-4A2C-9057-C487600D81EA}">
      <dgm:prSet/>
      <dgm:spPr/>
      <dgm:t>
        <a:bodyPr/>
        <a:lstStyle/>
        <a:p>
          <a:endParaRPr lang="en-US"/>
        </a:p>
      </dgm:t>
    </dgm:pt>
    <dgm:pt modelId="{01CB3DB9-5831-48E5-8B49-B25A2561FC7B}">
      <dgm:prSet custT="1"/>
      <dgm:spPr/>
      <dgm:t>
        <a:bodyPr/>
        <a:lstStyle/>
        <a:p>
          <a:r>
            <a:rPr lang="en-US" sz="1800" dirty="0"/>
            <a:t>Additionally, it is far easier to develop relationships in a work culture when the employee is in an individual placement, on company payroll, and a part of the daily routines/structure of the business.</a:t>
          </a:r>
        </a:p>
      </dgm:t>
    </dgm:pt>
    <dgm:pt modelId="{6340C829-1A30-4F4B-AA25-563B6C09238A}" type="parTrans" cxnId="{12C6BEFF-9790-4E1D-99DB-B9874B38225F}">
      <dgm:prSet/>
      <dgm:spPr/>
      <dgm:t>
        <a:bodyPr/>
        <a:lstStyle/>
        <a:p>
          <a:endParaRPr lang="en-US"/>
        </a:p>
      </dgm:t>
    </dgm:pt>
    <dgm:pt modelId="{C2E18868-CDE0-4C05-A09D-FC58879B423E}" type="sibTrans" cxnId="{12C6BEFF-9790-4E1D-99DB-B9874B38225F}">
      <dgm:prSet/>
      <dgm:spPr/>
      <dgm:t>
        <a:bodyPr/>
        <a:lstStyle/>
        <a:p>
          <a:endParaRPr lang="en-US"/>
        </a:p>
      </dgm:t>
    </dgm:pt>
    <dgm:pt modelId="{E3ED4EB6-3A35-433A-B468-FF472F355505}" type="pres">
      <dgm:prSet presAssocID="{11770FA7-D631-466B-98CF-C01C6FA7C0BD}" presName="Name0" presStyleCnt="0">
        <dgm:presLayoutVars>
          <dgm:dir/>
          <dgm:resizeHandles val="exact"/>
        </dgm:presLayoutVars>
      </dgm:prSet>
      <dgm:spPr/>
    </dgm:pt>
    <dgm:pt modelId="{03F7D98C-D1C6-4515-A16C-C7ADEA8A7058}" type="pres">
      <dgm:prSet presAssocID="{44C383D8-91B5-4326-B13D-3E00D5D76F0B}" presName="node" presStyleLbl="node1" presStyleIdx="0" presStyleCnt="4" custScaleX="134601" custScaleY="155720" custLinFactNeighborX="6793" custLinFactNeighborY="-42379">
        <dgm:presLayoutVars>
          <dgm:bulletEnabled val="1"/>
        </dgm:presLayoutVars>
      </dgm:prSet>
      <dgm:spPr/>
    </dgm:pt>
    <dgm:pt modelId="{76AB4560-AFF3-4614-A16E-B7DAD1403CBF}" type="pres">
      <dgm:prSet presAssocID="{665F8F4E-C01E-40CE-BEBA-E4303EA7F0D8}" presName="sibTrans" presStyleLbl="sibTrans2D1" presStyleIdx="0" presStyleCnt="3"/>
      <dgm:spPr/>
    </dgm:pt>
    <dgm:pt modelId="{EF2BA549-B643-4366-A2B9-1075A3C7FD90}" type="pres">
      <dgm:prSet presAssocID="{665F8F4E-C01E-40CE-BEBA-E4303EA7F0D8}" presName="connectorText" presStyleLbl="sibTrans2D1" presStyleIdx="0" presStyleCnt="3"/>
      <dgm:spPr/>
    </dgm:pt>
    <dgm:pt modelId="{7EB6CDC0-95B6-4054-A212-1E6A8A85CA23}" type="pres">
      <dgm:prSet presAssocID="{0197DCB7-1E9D-42B8-BBB3-3B0DCF91DF1D}" presName="node" presStyleLbl="node1" presStyleIdx="1" presStyleCnt="4" custScaleX="134268" custScaleY="129204" custLinFactNeighborX="-17109" custLinFactNeighborY="-7416">
        <dgm:presLayoutVars>
          <dgm:bulletEnabled val="1"/>
        </dgm:presLayoutVars>
      </dgm:prSet>
      <dgm:spPr/>
    </dgm:pt>
    <dgm:pt modelId="{1A2B0074-C099-4A25-A415-CF0E83910119}" type="pres">
      <dgm:prSet presAssocID="{BD5361F9-1AA1-4C1C-8865-FC7E83819DF5}" presName="sibTrans" presStyleLbl="sibTrans2D1" presStyleIdx="1" presStyleCnt="3"/>
      <dgm:spPr/>
    </dgm:pt>
    <dgm:pt modelId="{E9B3F08A-94A8-4683-AEDC-783EDEA81C95}" type="pres">
      <dgm:prSet presAssocID="{BD5361F9-1AA1-4C1C-8865-FC7E83819DF5}" presName="connectorText" presStyleLbl="sibTrans2D1" presStyleIdx="1" presStyleCnt="3"/>
      <dgm:spPr/>
    </dgm:pt>
    <dgm:pt modelId="{4C1970FE-71F8-4430-8CB0-7E6CD06F16DB}" type="pres">
      <dgm:prSet presAssocID="{2B682073-9389-447D-990A-F0A59FA64E1C}" presName="node" presStyleLbl="node1" presStyleIdx="2" presStyleCnt="4" custScaleX="131307" custLinFactNeighborX="-47071" custLinFactNeighborY="-27397">
        <dgm:presLayoutVars>
          <dgm:bulletEnabled val="1"/>
        </dgm:presLayoutVars>
      </dgm:prSet>
      <dgm:spPr/>
    </dgm:pt>
    <dgm:pt modelId="{8CBD09C6-7377-439C-9C9C-8A9B47CD5300}" type="pres">
      <dgm:prSet presAssocID="{1A93FB02-0B0F-4E44-BB4C-4C5B01043D9A}" presName="sibTrans" presStyleLbl="sibTrans2D1" presStyleIdx="2" presStyleCnt="3"/>
      <dgm:spPr/>
    </dgm:pt>
    <dgm:pt modelId="{15498A88-3EE9-4478-9C26-C5B5D5F02A2A}" type="pres">
      <dgm:prSet presAssocID="{1A93FB02-0B0F-4E44-BB4C-4C5B01043D9A}" presName="connectorText" presStyleLbl="sibTrans2D1" presStyleIdx="2" presStyleCnt="3"/>
      <dgm:spPr/>
    </dgm:pt>
    <dgm:pt modelId="{850E3B50-E15E-49CD-84C2-CE57A128D695}" type="pres">
      <dgm:prSet presAssocID="{01CB3DB9-5831-48E5-8B49-B25A2561FC7B}" presName="node" presStyleLbl="node1" presStyleIdx="3" presStyleCnt="4" custScaleX="174679" custScaleY="132657">
        <dgm:presLayoutVars>
          <dgm:bulletEnabled val="1"/>
        </dgm:presLayoutVars>
      </dgm:prSet>
      <dgm:spPr/>
    </dgm:pt>
  </dgm:ptLst>
  <dgm:cxnLst>
    <dgm:cxn modelId="{B0B5C60C-C453-4A4F-8949-748129C5009D}" srcId="{11770FA7-D631-466B-98CF-C01C6FA7C0BD}" destId="{0197DCB7-1E9D-42B8-BBB3-3B0DCF91DF1D}" srcOrd="1" destOrd="0" parTransId="{EC1D918C-E43F-432C-8537-9D3062E62796}" sibTransId="{BD5361F9-1AA1-4C1C-8865-FC7E83819DF5}"/>
    <dgm:cxn modelId="{1C006028-D05B-4F09-9B9B-2EBE28660152}" type="presOf" srcId="{44C383D8-91B5-4326-B13D-3E00D5D76F0B}" destId="{03F7D98C-D1C6-4515-A16C-C7ADEA8A7058}" srcOrd="0" destOrd="0" presId="urn:microsoft.com/office/officeart/2005/8/layout/process1"/>
    <dgm:cxn modelId="{80AF4B4F-4334-4DDA-8529-E9FF6D5DFDB6}" type="presOf" srcId="{1A93FB02-0B0F-4E44-BB4C-4C5B01043D9A}" destId="{15498A88-3EE9-4478-9C26-C5B5D5F02A2A}" srcOrd="1" destOrd="0" presId="urn:microsoft.com/office/officeart/2005/8/layout/process1"/>
    <dgm:cxn modelId="{E052E34F-290C-4A2C-9057-C487600D81EA}" srcId="{11770FA7-D631-466B-98CF-C01C6FA7C0BD}" destId="{2B682073-9389-447D-990A-F0A59FA64E1C}" srcOrd="2" destOrd="0" parTransId="{E8BC864C-7DBC-4EF9-AC85-B3A99DC3AEC2}" sibTransId="{1A93FB02-0B0F-4E44-BB4C-4C5B01043D9A}"/>
    <dgm:cxn modelId="{4AADC773-41D7-4B24-9CFC-4DB83ED345AC}" type="presOf" srcId="{11770FA7-D631-466B-98CF-C01C6FA7C0BD}" destId="{E3ED4EB6-3A35-433A-B468-FF472F355505}" srcOrd="0" destOrd="0" presId="urn:microsoft.com/office/officeart/2005/8/layout/process1"/>
    <dgm:cxn modelId="{5EEC1A7F-B94B-4753-BC2A-27B982655821}" srcId="{11770FA7-D631-466B-98CF-C01C6FA7C0BD}" destId="{44C383D8-91B5-4326-B13D-3E00D5D76F0B}" srcOrd="0" destOrd="0" parTransId="{45158162-47E5-4F27-8B04-7AFDCB1AD30E}" sibTransId="{665F8F4E-C01E-40CE-BEBA-E4303EA7F0D8}"/>
    <dgm:cxn modelId="{D9BAA29D-C77F-4820-946E-4D376BCCFAB1}" type="presOf" srcId="{1A93FB02-0B0F-4E44-BB4C-4C5B01043D9A}" destId="{8CBD09C6-7377-439C-9C9C-8A9B47CD5300}" srcOrd="0" destOrd="0" presId="urn:microsoft.com/office/officeart/2005/8/layout/process1"/>
    <dgm:cxn modelId="{BCD336AE-C357-4508-8E8C-F96EA5C38466}" type="presOf" srcId="{0197DCB7-1E9D-42B8-BBB3-3B0DCF91DF1D}" destId="{7EB6CDC0-95B6-4054-A212-1E6A8A85CA23}" srcOrd="0" destOrd="0" presId="urn:microsoft.com/office/officeart/2005/8/layout/process1"/>
    <dgm:cxn modelId="{BAF1CCAE-B49D-4342-82A9-D38FDE7FF690}" type="presOf" srcId="{2B682073-9389-447D-990A-F0A59FA64E1C}" destId="{4C1970FE-71F8-4430-8CB0-7E6CD06F16DB}" srcOrd="0" destOrd="0" presId="urn:microsoft.com/office/officeart/2005/8/layout/process1"/>
    <dgm:cxn modelId="{C35C54C2-44CA-4877-A16A-6543E5B9C25F}" type="presOf" srcId="{665F8F4E-C01E-40CE-BEBA-E4303EA7F0D8}" destId="{EF2BA549-B643-4366-A2B9-1075A3C7FD90}" srcOrd="1" destOrd="0" presId="urn:microsoft.com/office/officeart/2005/8/layout/process1"/>
    <dgm:cxn modelId="{1288B7CA-66AC-4873-B6F6-71BD42D10BBB}" type="presOf" srcId="{BD5361F9-1AA1-4C1C-8865-FC7E83819DF5}" destId="{E9B3F08A-94A8-4683-AEDC-783EDEA81C95}" srcOrd="1" destOrd="0" presId="urn:microsoft.com/office/officeart/2005/8/layout/process1"/>
    <dgm:cxn modelId="{616330D3-A908-4CBE-BF93-C8949DE4BF32}" type="presOf" srcId="{BD5361F9-1AA1-4C1C-8865-FC7E83819DF5}" destId="{1A2B0074-C099-4A25-A415-CF0E83910119}" srcOrd="0" destOrd="0" presId="urn:microsoft.com/office/officeart/2005/8/layout/process1"/>
    <dgm:cxn modelId="{93CBE6EC-96A6-4C9D-B30A-EEA83810E090}" type="presOf" srcId="{01CB3DB9-5831-48E5-8B49-B25A2561FC7B}" destId="{850E3B50-E15E-49CD-84C2-CE57A128D695}" srcOrd="0" destOrd="0" presId="urn:microsoft.com/office/officeart/2005/8/layout/process1"/>
    <dgm:cxn modelId="{D406E7FE-93F3-4C41-B25E-02CD32BD9251}" type="presOf" srcId="{665F8F4E-C01E-40CE-BEBA-E4303EA7F0D8}" destId="{76AB4560-AFF3-4614-A16E-B7DAD1403CBF}" srcOrd="0" destOrd="0" presId="urn:microsoft.com/office/officeart/2005/8/layout/process1"/>
    <dgm:cxn modelId="{12C6BEFF-9790-4E1D-99DB-B9874B38225F}" srcId="{11770FA7-D631-466B-98CF-C01C6FA7C0BD}" destId="{01CB3DB9-5831-48E5-8B49-B25A2561FC7B}" srcOrd="3" destOrd="0" parTransId="{6340C829-1A30-4F4B-AA25-563B6C09238A}" sibTransId="{C2E18868-CDE0-4C05-A09D-FC58879B423E}"/>
    <dgm:cxn modelId="{F1FF9C59-B3F0-4AE2-9FF1-929516026A44}" type="presParOf" srcId="{E3ED4EB6-3A35-433A-B468-FF472F355505}" destId="{03F7D98C-D1C6-4515-A16C-C7ADEA8A7058}" srcOrd="0" destOrd="0" presId="urn:microsoft.com/office/officeart/2005/8/layout/process1"/>
    <dgm:cxn modelId="{E37F5E61-9C6A-496E-8B36-055458D76A30}" type="presParOf" srcId="{E3ED4EB6-3A35-433A-B468-FF472F355505}" destId="{76AB4560-AFF3-4614-A16E-B7DAD1403CBF}" srcOrd="1" destOrd="0" presId="urn:microsoft.com/office/officeart/2005/8/layout/process1"/>
    <dgm:cxn modelId="{3003E5B8-7846-4655-96F5-8D47AA5AA47E}" type="presParOf" srcId="{76AB4560-AFF3-4614-A16E-B7DAD1403CBF}" destId="{EF2BA549-B643-4366-A2B9-1075A3C7FD90}" srcOrd="0" destOrd="0" presId="urn:microsoft.com/office/officeart/2005/8/layout/process1"/>
    <dgm:cxn modelId="{146BB300-7FB1-4F0D-BA46-BFC80EBB855C}" type="presParOf" srcId="{E3ED4EB6-3A35-433A-B468-FF472F355505}" destId="{7EB6CDC0-95B6-4054-A212-1E6A8A85CA23}" srcOrd="2" destOrd="0" presId="urn:microsoft.com/office/officeart/2005/8/layout/process1"/>
    <dgm:cxn modelId="{8CD8968C-9E50-4743-BB63-D4C277CC75D8}" type="presParOf" srcId="{E3ED4EB6-3A35-433A-B468-FF472F355505}" destId="{1A2B0074-C099-4A25-A415-CF0E83910119}" srcOrd="3" destOrd="0" presId="urn:microsoft.com/office/officeart/2005/8/layout/process1"/>
    <dgm:cxn modelId="{19094EA8-B8B3-4CB2-A472-5F67A8D84D14}" type="presParOf" srcId="{1A2B0074-C099-4A25-A415-CF0E83910119}" destId="{E9B3F08A-94A8-4683-AEDC-783EDEA81C95}" srcOrd="0" destOrd="0" presId="urn:microsoft.com/office/officeart/2005/8/layout/process1"/>
    <dgm:cxn modelId="{C223AB6A-BDE8-48F4-AF22-0C38CA86CD76}" type="presParOf" srcId="{E3ED4EB6-3A35-433A-B468-FF472F355505}" destId="{4C1970FE-71F8-4430-8CB0-7E6CD06F16DB}" srcOrd="4" destOrd="0" presId="urn:microsoft.com/office/officeart/2005/8/layout/process1"/>
    <dgm:cxn modelId="{B294C4AB-3C47-4558-9356-CC492C5059E3}" type="presParOf" srcId="{E3ED4EB6-3A35-433A-B468-FF472F355505}" destId="{8CBD09C6-7377-439C-9C9C-8A9B47CD5300}" srcOrd="5" destOrd="0" presId="urn:microsoft.com/office/officeart/2005/8/layout/process1"/>
    <dgm:cxn modelId="{66EA8FCF-93BE-4ECA-B74F-71C16CB4AF49}" type="presParOf" srcId="{8CBD09C6-7377-439C-9C9C-8A9B47CD5300}" destId="{15498A88-3EE9-4478-9C26-C5B5D5F02A2A}" srcOrd="0" destOrd="0" presId="urn:microsoft.com/office/officeart/2005/8/layout/process1"/>
    <dgm:cxn modelId="{9F7956A5-5764-4FA7-B99B-D3398338794D}" type="presParOf" srcId="{E3ED4EB6-3A35-433A-B468-FF472F355505}" destId="{850E3B50-E15E-49CD-84C2-CE57A128D69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7380C9-D8A3-4960-A99F-0E24DEAD462A}" type="doc">
      <dgm:prSet loTypeId="urn:microsoft.com/office/officeart/2005/8/layout/process4" loCatId="process" qsTypeId="urn:microsoft.com/office/officeart/2005/8/quickstyle/simple5" qsCatId="simple" csTypeId="urn:microsoft.com/office/officeart/2005/8/colors/colorful2" csCatId="colorful" phldr="1"/>
      <dgm:spPr/>
      <dgm:t>
        <a:bodyPr/>
        <a:lstStyle/>
        <a:p>
          <a:endParaRPr lang="en-US"/>
        </a:p>
      </dgm:t>
    </dgm:pt>
    <dgm:pt modelId="{6154F4FA-7CEC-4604-AF15-203AA30F4E98}">
      <dgm:prSet/>
      <dgm:spPr/>
      <dgm:t>
        <a:bodyPr/>
        <a:lstStyle/>
        <a:p>
          <a:r>
            <a:rPr lang="en-US" dirty="0"/>
            <a:t>It is during this initial process that a job developer/employment staff assesses all factors to a good job match that can lead to developing relationships at work.</a:t>
          </a:r>
        </a:p>
      </dgm:t>
    </dgm:pt>
    <dgm:pt modelId="{B1F8D7BD-815E-4244-B7E3-6F58EE3BDACD}" type="parTrans" cxnId="{4E115029-D915-46CA-A2FF-BFE83BEC8E3D}">
      <dgm:prSet/>
      <dgm:spPr/>
      <dgm:t>
        <a:bodyPr/>
        <a:lstStyle/>
        <a:p>
          <a:endParaRPr lang="en-US"/>
        </a:p>
      </dgm:t>
    </dgm:pt>
    <dgm:pt modelId="{94699DC4-4F6D-46EA-9939-8DEF8D9FE4F9}" type="sibTrans" cxnId="{4E115029-D915-46CA-A2FF-BFE83BEC8E3D}">
      <dgm:prSet/>
      <dgm:spPr/>
      <dgm:t>
        <a:bodyPr/>
        <a:lstStyle/>
        <a:p>
          <a:endParaRPr lang="en-US"/>
        </a:p>
      </dgm:t>
    </dgm:pt>
    <dgm:pt modelId="{84BA3A73-7F09-4D67-A5F9-71E6C62ECA4B}">
      <dgm:prSet/>
      <dgm:spPr/>
      <dgm:t>
        <a:bodyPr/>
        <a:lstStyle/>
        <a:p>
          <a:r>
            <a:rPr lang="en-US" dirty="0"/>
            <a:t>The following factors should be included when conducting a job analysis/assessment to determine if the job is a good match for the individual:</a:t>
          </a:r>
        </a:p>
      </dgm:t>
    </dgm:pt>
    <dgm:pt modelId="{34AA41AC-E88C-4E82-956D-DD1D99687F2F}" type="parTrans" cxnId="{39DFFC07-4C36-436B-B411-1DC504B74596}">
      <dgm:prSet/>
      <dgm:spPr/>
      <dgm:t>
        <a:bodyPr/>
        <a:lstStyle/>
        <a:p>
          <a:endParaRPr lang="en-US"/>
        </a:p>
      </dgm:t>
    </dgm:pt>
    <dgm:pt modelId="{33A9DA01-376C-4A68-83A7-2087D2CB2705}" type="sibTrans" cxnId="{39DFFC07-4C36-436B-B411-1DC504B74596}">
      <dgm:prSet/>
      <dgm:spPr/>
      <dgm:t>
        <a:bodyPr/>
        <a:lstStyle/>
        <a:p>
          <a:endParaRPr lang="en-US"/>
        </a:p>
      </dgm:t>
    </dgm:pt>
    <dgm:pt modelId="{DCF9D340-61D5-459A-AA98-2B0A3A83B641}">
      <dgm:prSet custT="1"/>
      <dgm:spPr/>
      <dgm:t>
        <a:bodyPr/>
        <a:lstStyle/>
        <a:p>
          <a:r>
            <a:rPr lang="en-US" sz="1600">
              <a:solidFill>
                <a:schemeClr val="accent2">
                  <a:lumMod val="50000"/>
                </a:schemeClr>
              </a:solidFill>
            </a:rPr>
            <a:t>Core and episodic work routines (i.e. are there intersecting or overlapping tasks with other employees?)</a:t>
          </a:r>
          <a:endParaRPr lang="en-US" sz="1600" dirty="0">
            <a:solidFill>
              <a:schemeClr val="accent2">
                <a:lumMod val="50000"/>
              </a:schemeClr>
            </a:solidFill>
          </a:endParaRPr>
        </a:p>
      </dgm:t>
    </dgm:pt>
    <dgm:pt modelId="{A142AF52-4968-4748-A714-B6569B6DF095}" type="parTrans" cxnId="{20D758FC-5ABD-466D-A19C-62F5F463A07D}">
      <dgm:prSet/>
      <dgm:spPr/>
      <dgm:t>
        <a:bodyPr/>
        <a:lstStyle/>
        <a:p>
          <a:endParaRPr lang="en-US"/>
        </a:p>
      </dgm:t>
    </dgm:pt>
    <dgm:pt modelId="{3E21B1B8-400C-4406-9334-D29F19968B31}" type="sibTrans" cxnId="{20D758FC-5ABD-466D-A19C-62F5F463A07D}">
      <dgm:prSet/>
      <dgm:spPr/>
      <dgm:t>
        <a:bodyPr/>
        <a:lstStyle/>
        <a:p>
          <a:endParaRPr lang="en-US"/>
        </a:p>
      </dgm:t>
    </dgm:pt>
    <dgm:pt modelId="{1BE6F3FC-CA5A-4900-8B28-6DE87C183EEA}">
      <dgm:prSet custT="1"/>
      <dgm:spPr/>
      <dgm:t>
        <a:bodyPr/>
        <a:lstStyle/>
        <a:p>
          <a:r>
            <a:rPr lang="en-US" sz="1600">
              <a:solidFill>
                <a:schemeClr val="accent2">
                  <a:lumMod val="50000"/>
                </a:schemeClr>
              </a:solidFill>
            </a:rPr>
            <a:t>Scope and type of orientation and initial training of coworkers/company staff (is there a company orientation for all new staff?)</a:t>
          </a:r>
          <a:endParaRPr lang="en-US" sz="1600" dirty="0">
            <a:solidFill>
              <a:schemeClr val="accent2">
                <a:lumMod val="50000"/>
              </a:schemeClr>
            </a:solidFill>
          </a:endParaRPr>
        </a:p>
      </dgm:t>
    </dgm:pt>
    <dgm:pt modelId="{A2BB66C7-66F1-42DF-826E-2BA12FCC151B}" type="parTrans" cxnId="{DA7E72BF-3E11-48DF-9DBD-4C0D2AA5D388}">
      <dgm:prSet/>
      <dgm:spPr/>
      <dgm:t>
        <a:bodyPr/>
        <a:lstStyle/>
        <a:p>
          <a:endParaRPr lang="en-US"/>
        </a:p>
      </dgm:t>
    </dgm:pt>
    <dgm:pt modelId="{14CD5B98-8608-4676-B59E-93782996EBEF}" type="sibTrans" cxnId="{DA7E72BF-3E11-48DF-9DBD-4C0D2AA5D388}">
      <dgm:prSet/>
      <dgm:spPr/>
      <dgm:t>
        <a:bodyPr/>
        <a:lstStyle/>
        <a:p>
          <a:endParaRPr lang="en-US"/>
        </a:p>
      </dgm:t>
    </dgm:pt>
    <dgm:pt modelId="{62576652-2211-485C-AD66-8306125876EA}">
      <dgm:prSet custT="1"/>
      <dgm:spPr/>
      <dgm:t>
        <a:bodyPr/>
        <a:lstStyle/>
        <a:p>
          <a:r>
            <a:rPr lang="en-US" sz="1400">
              <a:solidFill>
                <a:schemeClr val="accent2">
                  <a:lumMod val="50000"/>
                </a:schemeClr>
              </a:solidFill>
            </a:rPr>
            <a:t>Availability and willingness of coworkers to assist in work related matters (is there an unwritten lead employee in the business/department that others go to for assistance)</a:t>
          </a:r>
          <a:endParaRPr lang="en-US" sz="1400" dirty="0">
            <a:solidFill>
              <a:schemeClr val="accent2">
                <a:lumMod val="50000"/>
              </a:schemeClr>
            </a:solidFill>
          </a:endParaRPr>
        </a:p>
      </dgm:t>
    </dgm:pt>
    <dgm:pt modelId="{B2233E8B-EE4C-4313-B2CA-A295965EC56B}" type="parTrans" cxnId="{AE173602-69BF-4976-B36B-643784E450C7}">
      <dgm:prSet/>
      <dgm:spPr/>
      <dgm:t>
        <a:bodyPr/>
        <a:lstStyle/>
        <a:p>
          <a:endParaRPr lang="en-US"/>
        </a:p>
      </dgm:t>
    </dgm:pt>
    <dgm:pt modelId="{56C71C6C-A223-405D-8665-6EF2657918F6}" type="sibTrans" cxnId="{AE173602-69BF-4976-B36B-643784E450C7}">
      <dgm:prSet/>
      <dgm:spPr/>
      <dgm:t>
        <a:bodyPr/>
        <a:lstStyle/>
        <a:p>
          <a:endParaRPr lang="en-US"/>
        </a:p>
      </dgm:t>
    </dgm:pt>
    <dgm:pt modelId="{C4F491C1-64A3-4980-A435-F463C0325646}">
      <dgm:prSet custT="1"/>
      <dgm:spPr/>
      <dgm:t>
        <a:bodyPr/>
        <a:lstStyle/>
        <a:p>
          <a:r>
            <a:rPr lang="en-US" sz="1800">
              <a:solidFill>
                <a:schemeClr val="accent2">
                  <a:lumMod val="50000"/>
                </a:schemeClr>
              </a:solidFill>
            </a:rPr>
            <a:t>Unwritten rules unique to the work setting (i.e. casual Fridays) </a:t>
          </a:r>
          <a:endParaRPr lang="en-US" sz="1800" dirty="0">
            <a:solidFill>
              <a:schemeClr val="accent2">
                <a:lumMod val="50000"/>
              </a:schemeClr>
            </a:solidFill>
          </a:endParaRPr>
        </a:p>
      </dgm:t>
    </dgm:pt>
    <dgm:pt modelId="{D24FE2BD-0A84-4737-91AD-AA68BD249422}" type="parTrans" cxnId="{B8AA2BB6-B186-4AA2-9818-5907EEA90FD8}">
      <dgm:prSet/>
      <dgm:spPr/>
      <dgm:t>
        <a:bodyPr/>
        <a:lstStyle/>
        <a:p>
          <a:endParaRPr lang="en-US"/>
        </a:p>
      </dgm:t>
    </dgm:pt>
    <dgm:pt modelId="{C82C9583-232B-4387-9605-ED3FEB3124C6}" type="sibTrans" cxnId="{B8AA2BB6-B186-4AA2-9818-5907EEA90FD8}">
      <dgm:prSet/>
      <dgm:spPr/>
      <dgm:t>
        <a:bodyPr/>
        <a:lstStyle/>
        <a:p>
          <a:endParaRPr lang="en-US"/>
        </a:p>
      </dgm:t>
    </dgm:pt>
    <dgm:pt modelId="{0CA61CD5-E644-4D16-86E3-926FEBD99100}">
      <dgm:prSet custT="1"/>
      <dgm:spPr/>
      <dgm:t>
        <a:bodyPr/>
        <a:lstStyle/>
        <a:p>
          <a:r>
            <a:rPr lang="en-US" sz="1800">
              <a:solidFill>
                <a:schemeClr val="accent2">
                  <a:lumMod val="50000"/>
                </a:schemeClr>
              </a:solidFill>
            </a:rPr>
            <a:t>Work site culture of productivity, quality, and social interactions.	</a:t>
          </a:r>
          <a:endParaRPr lang="en-US" sz="1800" dirty="0">
            <a:solidFill>
              <a:schemeClr val="accent2">
                <a:lumMod val="50000"/>
              </a:schemeClr>
            </a:solidFill>
          </a:endParaRPr>
        </a:p>
      </dgm:t>
    </dgm:pt>
    <dgm:pt modelId="{8D2109B7-8DAD-41CD-99BB-01555056F77F}" type="parTrans" cxnId="{292FD818-FA50-434D-A324-031F373F5048}">
      <dgm:prSet/>
      <dgm:spPr/>
      <dgm:t>
        <a:bodyPr/>
        <a:lstStyle/>
        <a:p>
          <a:endParaRPr lang="en-US"/>
        </a:p>
      </dgm:t>
    </dgm:pt>
    <dgm:pt modelId="{F29E9B62-CACB-4270-8721-876A4F554153}" type="sibTrans" cxnId="{292FD818-FA50-434D-A324-031F373F5048}">
      <dgm:prSet/>
      <dgm:spPr/>
      <dgm:t>
        <a:bodyPr/>
        <a:lstStyle/>
        <a:p>
          <a:endParaRPr lang="en-US"/>
        </a:p>
      </dgm:t>
    </dgm:pt>
    <dgm:pt modelId="{0554263B-79D7-4647-BDDB-A8854E45928F}" type="pres">
      <dgm:prSet presAssocID="{7E7380C9-D8A3-4960-A99F-0E24DEAD462A}" presName="Name0" presStyleCnt="0">
        <dgm:presLayoutVars>
          <dgm:dir/>
          <dgm:animLvl val="lvl"/>
          <dgm:resizeHandles val="exact"/>
        </dgm:presLayoutVars>
      </dgm:prSet>
      <dgm:spPr/>
    </dgm:pt>
    <dgm:pt modelId="{22BA98CB-67B1-4362-B84D-2E5353E2F18C}" type="pres">
      <dgm:prSet presAssocID="{84BA3A73-7F09-4D67-A5F9-71E6C62ECA4B}" presName="boxAndChildren" presStyleCnt="0"/>
      <dgm:spPr/>
    </dgm:pt>
    <dgm:pt modelId="{48F6EDB0-4A52-4C7A-A3AD-5D20ADAA084F}" type="pres">
      <dgm:prSet presAssocID="{84BA3A73-7F09-4D67-A5F9-71E6C62ECA4B}" presName="parentTextBox" presStyleLbl="node1" presStyleIdx="0" presStyleCnt="2"/>
      <dgm:spPr/>
    </dgm:pt>
    <dgm:pt modelId="{7A6EA2D2-4C7E-45A5-BB8A-D9879C4DC595}" type="pres">
      <dgm:prSet presAssocID="{84BA3A73-7F09-4D67-A5F9-71E6C62ECA4B}" presName="entireBox" presStyleLbl="node1" presStyleIdx="0" presStyleCnt="2" custLinFactNeighborX="15370" custLinFactNeighborY="1116"/>
      <dgm:spPr/>
    </dgm:pt>
    <dgm:pt modelId="{E4F8003F-46AE-4930-B781-AE90603E9F0F}" type="pres">
      <dgm:prSet presAssocID="{84BA3A73-7F09-4D67-A5F9-71E6C62ECA4B}" presName="descendantBox" presStyleCnt="0"/>
      <dgm:spPr/>
    </dgm:pt>
    <dgm:pt modelId="{324E2368-BAA3-4789-909E-F094CC305AF6}" type="pres">
      <dgm:prSet presAssocID="{DCF9D340-61D5-459A-AA98-2B0A3A83B641}" presName="childTextBox" presStyleLbl="fgAccFollowNode1" presStyleIdx="0" presStyleCnt="5" custScaleY="125497">
        <dgm:presLayoutVars>
          <dgm:bulletEnabled val="1"/>
        </dgm:presLayoutVars>
      </dgm:prSet>
      <dgm:spPr/>
    </dgm:pt>
    <dgm:pt modelId="{CFB0D032-74BA-43F1-9567-2370FFDF0F4F}" type="pres">
      <dgm:prSet presAssocID="{1BE6F3FC-CA5A-4900-8B28-6DE87C183EEA}" presName="childTextBox" presStyleLbl="fgAccFollowNode1" presStyleIdx="1" presStyleCnt="5" custScaleY="125497">
        <dgm:presLayoutVars>
          <dgm:bulletEnabled val="1"/>
        </dgm:presLayoutVars>
      </dgm:prSet>
      <dgm:spPr/>
    </dgm:pt>
    <dgm:pt modelId="{95F87817-2846-4A21-B958-121FE6C0C3E8}" type="pres">
      <dgm:prSet presAssocID="{62576652-2211-485C-AD66-8306125876EA}" presName="childTextBox" presStyleLbl="fgAccFollowNode1" presStyleIdx="2" presStyleCnt="5" custScaleY="125497">
        <dgm:presLayoutVars>
          <dgm:bulletEnabled val="1"/>
        </dgm:presLayoutVars>
      </dgm:prSet>
      <dgm:spPr/>
    </dgm:pt>
    <dgm:pt modelId="{375EA762-5D62-40FF-A446-401F7DE3B03D}" type="pres">
      <dgm:prSet presAssocID="{C4F491C1-64A3-4980-A435-F463C0325646}" presName="childTextBox" presStyleLbl="fgAccFollowNode1" presStyleIdx="3" presStyleCnt="5" custScaleY="125497">
        <dgm:presLayoutVars>
          <dgm:bulletEnabled val="1"/>
        </dgm:presLayoutVars>
      </dgm:prSet>
      <dgm:spPr/>
    </dgm:pt>
    <dgm:pt modelId="{6DF760DF-DEB8-47ED-898B-B2E3990408D1}" type="pres">
      <dgm:prSet presAssocID="{0CA61CD5-E644-4D16-86E3-926FEBD99100}" presName="childTextBox" presStyleLbl="fgAccFollowNode1" presStyleIdx="4" presStyleCnt="5" custScaleY="125497">
        <dgm:presLayoutVars>
          <dgm:bulletEnabled val="1"/>
        </dgm:presLayoutVars>
      </dgm:prSet>
      <dgm:spPr/>
    </dgm:pt>
    <dgm:pt modelId="{1069F2C4-28A0-44D5-8E09-968F4EBC6B94}" type="pres">
      <dgm:prSet presAssocID="{94699DC4-4F6D-46EA-9939-8DEF8D9FE4F9}" presName="sp" presStyleCnt="0"/>
      <dgm:spPr/>
    </dgm:pt>
    <dgm:pt modelId="{E96BFF3E-E6D2-44F6-B7C5-2EC3D3C61699}" type="pres">
      <dgm:prSet presAssocID="{6154F4FA-7CEC-4604-AF15-203AA30F4E98}" presName="arrowAndChildren" presStyleCnt="0"/>
      <dgm:spPr/>
    </dgm:pt>
    <dgm:pt modelId="{66645832-1743-4A5B-AA80-EE9FA74A0FEA}" type="pres">
      <dgm:prSet presAssocID="{6154F4FA-7CEC-4604-AF15-203AA30F4E98}" presName="parentTextArrow" presStyleLbl="node1" presStyleIdx="1" presStyleCnt="2" custScaleY="22730"/>
      <dgm:spPr/>
    </dgm:pt>
  </dgm:ptLst>
  <dgm:cxnLst>
    <dgm:cxn modelId="{AE173602-69BF-4976-B36B-643784E450C7}" srcId="{84BA3A73-7F09-4D67-A5F9-71E6C62ECA4B}" destId="{62576652-2211-485C-AD66-8306125876EA}" srcOrd="2" destOrd="0" parTransId="{B2233E8B-EE4C-4313-B2CA-A295965EC56B}" sibTransId="{56C71C6C-A223-405D-8665-6EF2657918F6}"/>
    <dgm:cxn modelId="{437EA802-405B-47B4-86E5-5012CE45B551}" type="presOf" srcId="{62576652-2211-485C-AD66-8306125876EA}" destId="{95F87817-2846-4A21-B958-121FE6C0C3E8}" srcOrd="0" destOrd="0" presId="urn:microsoft.com/office/officeart/2005/8/layout/process4"/>
    <dgm:cxn modelId="{39DFFC07-4C36-436B-B411-1DC504B74596}" srcId="{7E7380C9-D8A3-4960-A99F-0E24DEAD462A}" destId="{84BA3A73-7F09-4D67-A5F9-71E6C62ECA4B}" srcOrd="1" destOrd="0" parTransId="{34AA41AC-E88C-4E82-956D-DD1D99687F2F}" sibTransId="{33A9DA01-376C-4A68-83A7-2087D2CB2705}"/>
    <dgm:cxn modelId="{863A0210-D4E2-4FC3-BCAE-E01D0DD7541B}" type="presOf" srcId="{C4F491C1-64A3-4980-A435-F463C0325646}" destId="{375EA762-5D62-40FF-A446-401F7DE3B03D}" srcOrd="0" destOrd="0" presId="urn:microsoft.com/office/officeart/2005/8/layout/process4"/>
    <dgm:cxn modelId="{48D50815-C4C5-4C8E-A547-136CBE9E101C}" type="presOf" srcId="{0CA61CD5-E644-4D16-86E3-926FEBD99100}" destId="{6DF760DF-DEB8-47ED-898B-B2E3990408D1}" srcOrd="0" destOrd="0" presId="urn:microsoft.com/office/officeart/2005/8/layout/process4"/>
    <dgm:cxn modelId="{292FD818-FA50-434D-A324-031F373F5048}" srcId="{84BA3A73-7F09-4D67-A5F9-71E6C62ECA4B}" destId="{0CA61CD5-E644-4D16-86E3-926FEBD99100}" srcOrd="4" destOrd="0" parTransId="{8D2109B7-8DAD-41CD-99BB-01555056F77F}" sibTransId="{F29E9B62-CACB-4270-8721-876A4F554153}"/>
    <dgm:cxn modelId="{4E115029-D915-46CA-A2FF-BFE83BEC8E3D}" srcId="{7E7380C9-D8A3-4960-A99F-0E24DEAD462A}" destId="{6154F4FA-7CEC-4604-AF15-203AA30F4E98}" srcOrd="0" destOrd="0" parTransId="{B1F8D7BD-815E-4244-B7E3-6F58EE3BDACD}" sibTransId="{94699DC4-4F6D-46EA-9939-8DEF8D9FE4F9}"/>
    <dgm:cxn modelId="{FEFDC15D-55D7-4F49-A946-62719D99B43E}" type="presOf" srcId="{84BA3A73-7F09-4D67-A5F9-71E6C62ECA4B}" destId="{48F6EDB0-4A52-4C7A-A3AD-5D20ADAA084F}" srcOrd="0" destOrd="0" presId="urn:microsoft.com/office/officeart/2005/8/layout/process4"/>
    <dgm:cxn modelId="{2343C9A2-7A0B-425C-8CF0-90D263E75841}" type="presOf" srcId="{1BE6F3FC-CA5A-4900-8B28-6DE87C183EEA}" destId="{CFB0D032-74BA-43F1-9567-2370FFDF0F4F}" srcOrd="0" destOrd="0" presId="urn:microsoft.com/office/officeart/2005/8/layout/process4"/>
    <dgm:cxn modelId="{B8AA2BB6-B186-4AA2-9818-5907EEA90FD8}" srcId="{84BA3A73-7F09-4D67-A5F9-71E6C62ECA4B}" destId="{C4F491C1-64A3-4980-A435-F463C0325646}" srcOrd="3" destOrd="0" parTransId="{D24FE2BD-0A84-4737-91AD-AA68BD249422}" sibTransId="{C82C9583-232B-4387-9605-ED3FEB3124C6}"/>
    <dgm:cxn modelId="{DA7E72BF-3E11-48DF-9DBD-4C0D2AA5D388}" srcId="{84BA3A73-7F09-4D67-A5F9-71E6C62ECA4B}" destId="{1BE6F3FC-CA5A-4900-8B28-6DE87C183EEA}" srcOrd="1" destOrd="0" parTransId="{A2BB66C7-66F1-42DF-826E-2BA12FCC151B}" sibTransId="{14CD5B98-8608-4676-B59E-93782996EBEF}"/>
    <dgm:cxn modelId="{45D371C0-28B0-4361-B1EA-32A3CAE90E4D}" type="presOf" srcId="{6154F4FA-7CEC-4604-AF15-203AA30F4E98}" destId="{66645832-1743-4A5B-AA80-EE9FA74A0FEA}" srcOrd="0" destOrd="0" presId="urn:microsoft.com/office/officeart/2005/8/layout/process4"/>
    <dgm:cxn modelId="{E421F6C8-CB02-40E7-B851-2C8D5D5751A0}" type="presOf" srcId="{84BA3A73-7F09-4D67-A5F9-71E6C62ECA4B}" destId="{7A6EA2D2-4C7E-45A5-BB8A-D9879C4DC595}" srcOrd="1" destOrd="0" presId="urn:microsoft.com/office/officeart/2005/8/layout/process4"/>
    <dgm:cxn modelId="{85C89ECD-754E-48B1-81A2-E5A426579772}" type="presOf" srcId="{DCF9D340-61D5-459A-AA98-2B0A3A83B641}" destId="{324E2368-BAA3-4789-909E-F094CC305AF6}" srcOrd="0" destOrd="0" presId="urn:microsoft.com/office/officeart/2005/8/layout/process4"/>
    <dgm:cxn modelId="{A71E07E1-DB5D-450B-A9DC-9E830552F4F1}" type="presOf" srcId="{7E7380C9-D8A3-4960-A99F-0E24DEAD462A}" destId="{0554263B-79D7-4647-BDDB-A8854E45928F}" srcOrd="0" destOrd="0" presId="urn:microsoft.com/office/officeart/2005/8/layout/process4"/>
    <dgm:cxn modelId="{20D758FC-5ABD-466D-A19C-62F5F463A07D}" srcId="{84BA3A73-7F09-4D67-A5F9-71E6C62ECA4B}" destId="{DCF9D340-61D5-459A-AA98-2B0A3A83B641}" srcOrd="0" destOrd="0" parTransId="{A142AF52-4968-4748-A714-B6569B6DF095}" sibTransId="{3E21B1B8-400C-4406-9334-D29F19968B31}"/>
    <dgm:cxn modelId="{AF3F9258-473E-4D4A-BFFF-A6B17BEB0D60}" type="presParOf" srcId="{0554263B-79D7-4647-BDDB-A8854E45928F}" destId="{22BA98CB-67B1-4362-B84D-2E5353E2F18C}" srcOrd="0" destOrd="0" presId="urn:microsoft.com/office/officeart/2005/8/layout/process4"/>
    <dgm:cxn modelId="{2F4A598E-AE02-4F0F-A108-7F473E8E568F}" type="presParOf" srcId="{22BA98CB-67B1-4362-B84D-2E5353E2F18C}" destId="{48F6EDB0-4A52-4C7A-A3AD-5D20ADAA084F}" srcOrd="0" destOrd="0" presId="urn:microsoft.com/office/officeart/2005/8/layout/process4"/>
    <dgm:cxn modelId="{8724203E-527F-4713-AB88-4D778C33C48E}" type="presParOf" srcId="{22BA98CB-67B1-4362-B84D-2E5353E2F18C}" destId="{7A6EA2D2-4C7E-45A5-BB8A-D9879C4DC595}" srcOrd="1" destOrd="0" presId="urn:microsoft.com/office/officeart/2005/8/layout/process4"/>
    <dgm:cxn modelId="{B2856E0A-D87A-4F12-8866-E0E982022514}" type="presParOf" srcId="{22BA98CB-67B1-4362-B84D-2E5353E2F18C}" destId="{E4F8003F-46AE-4930-B781-AE90603E9F0F}" srcOrd="2" destOrd="0" presId="urn:microsoft.com/office/officeart/2005/8/layout/process4"/>
    <dgm:cxn modelId="{F1C2E913-DF7E-47DA-BF72-22EDDC4D1C37}" type="presParOf" srcId="{E4F8003F-46AE-4930-B781-AE90603E9F0F}" destId="{324E2368-BAA3-4789-909E-F094CC305AF6}" srcOrd="0" destOrd="0" presId="urn:microsoft.com/office/officeart/2005/8/layout/process4"/>
    <dgm:cxn modelId="{FEF3AE62-BC0C-47F3-A29D-C558A5582629}" type="presParOf" srcId="{E4F8003F-46AE-4930-B781-AE90603E9F0F}" destId="{CFB0D032-74BA-43F1-9567-2370FFDF0F4F}" srcOrd="1" destOrd="0" presId="urn:microsoft.com/office/officeart/2005/8/layout/process4"/>
    <dgm:cxn modelId="{22AAA0CF-9C0D-44B2-998C-8AA692AC0AC8}" type="presParOf" srcId="{E4F8003F-46AE-4930-B781-AE90603E9F0F}" destId="{95F87817-2846-4A21-B958-121FE6C0C3E8}" srcOrd="2" destOrd="0" presId="urn:microsoft.com/office/officeart/2005/8/layout/process4"/>
    <dgm:cxn modelId="{3DF872E2-5289-42E0-A836-5C9081CF3BE7}" type="presParOf" srcId="{E4F8003F-46AE-4930-B781-AE90603E9F0F}" destId="{375EA762-5D62-40FF-A446-401F7DE3B03D}" srcOrd="3" destOrd="0" presId="urn:microsoft.com/office/officeart/2005/8/layout/process4"/>
    <dgm:cxn modelId="{1C209755-19D4-45EC-B040-0788B8E7B6EC}" type="presParOf" srcId="{E4F8003F-46AE-4930-B781-AE90603E9F0F}" destId="{6DF760DF-DEB8-47ED-898B-B2E3990408D1}" srcOrd="4" destOrd="0" presId="urn:microsoft.com/office/officeart/2005/8/layout/process4"/>
    <dgm:cxn modelId="{BD3AB6AB-18E5-4840-95D3-B64978370869}" type="presParOf" srcId="{0554263B-79D7-4647-BDDB-A8854E45928F}" destId="{1069F2C4-28A0-44D5-8E09-968F4EBC6B94}" srcOrd="1" destOrd="0" presId="urn:microsoft.com/office/officeart/2005/8/layout/process4"/>
    <dgm:cxn modelId="{431E5A6C-0D22-451E-BDD1-0392F363E59C}" type="presParOf" srcId="{0554263B-79D7-4647-BDDB-A8854E45928F}" destId="{E96BFF3E-E6D2-44F6-B7C5-2EC3D3C61699}" srcOrd="2" destOrd="0" presId="urn:microsoft.com/office/officeart/2005/8/layout/process4"/>
    <dgm:cxn modelId="{3D7BA023-E4DE-4EC1-B3FC-3879EC7C292C}" type="presParOf" srcId="{E96BFF3E-E6D2-44F6-B7C5-2EC3D3C61699}" destId="{66645832-1743-4A5B-AA80-EE9FA74A0FE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BFB742-15C5-404D-A20C-0D45DE5AB960}" type="doc">
      <dgm:prSet loTypeId="urn:microsoft.com/office/officeart/2018/2/layout/IconVerticalSolidList" loCatId="icon" qsTypeId="urn:microsoft.com/office/officeart/2005/8/quickstyle/simple4" qsCatId="simple" csTypeId="urn:microsoft.com/office/officeart/2005/8/colors/accent1_4" csCatId="accent1" phldr="1"/>
      <dgm:spPr/>
      <dgm:t>
        <a:bodyPr/>
        <a:lstStyle/>
        <a:p>
          <a:endParaRPr lang="en-US"/>
        </a:p>
      </dgm:t>
    </dgm:pt>
    <dgm:pt modelId="{A800052D-9428-4E61-B480-790B34C5EE57}" type="pres">
      <dgm:prSet presAssocID="{21BFB742-15C5-404D-A20C-0D45DE5AB960}" presName="root" presStyleCnt="0">
        <dgm:presLayoutVars>
          <dgm:dir/>
          <dgm:resizeHandles val="exact"/>
        </dgm:presLayoutVars>
      </dgm:prSet>
      <dgm:spPr/>
    </dgm:pt>
  </dgm:ptLst>
  <dgm:cxnLst>
    <dgm:cxn modelId="{9A537538-582E-4EC5-A258-21566BDC34E1}" type="presOf" srcId="{21BFB742-15C5-404D-A20C-0D45DE5AB960}" destId="{A800052D-9428-4E61-B480-790B34C5EE57}" srcOrd="0"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4CDB-18EA-483A-A8AC-BA56E6991B40}">
      <dsp:nvSpPr>
        <dsp:cNvPr id="0" name=""/>
        <dsp:cNvSpPr/>
      </dsp:nvSpPr>
      <dsp:spPr>
        <a:xfrm>
          <a:off x="0" y="3122"/>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628B5-7138-4651-A099-FA201DD6B628}">
      <dsp:nvSpPr>
        <dsp:cNvPr id="0" name=""/>
        <dsp:cNvSpPr/>
      </dsp:nvSpPr>
      <dsp:spPr>
        <a:xfrm>
          <a:off x="0" y="3122"/>
          <a:ext cx="6900512" cy="168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To download a free copy of the referenced toolkit, visit: </a:t>
          </a:r>
          <a:r>
            <a:rPr lang="en-US" sz="23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https://thearcofmass.org/friendship</a:t>
          </a:r>
          <a:endParaRPr lang="en-US" sz="2300" kern="1200" dirty="0">
            <a:solidFill>
              <a:schemeClr val="tx1"/>
            </a:solidFill>
          </a:endParaRPr>
        </a:p>
      </dsp:txBody>
      <dsp:txXfrm>
        <a:off x="0" y="3122"/>
        <a:ext cx="6900512" cy="1681386"/>
      </dsp:txXfrm>
    </dsp:sp>
    <dsp:sp modelId="{1D3A3400-C706-41F1-92D4-CBA2ABB25AFE}">
      <dsp:nvSpPr>
        <dsp:cNvPr id="0" name=""/>
        <dsp:cNvSpPr/>
      </dsp:nvSpPr>
      <dsp:spPr>
        <a:xfrm>
          <a:off x="0" y="1684509"/>
          <a:ext cx="6900512" cy="0"/>
        </a:xfrm>
        <a:prstGeom prst="line">
          <a:avLst/>
        </a:prstGeom>
        <a:solidFill>
          <a:schemeClr val="accent2">
            <a:hueOff val="56720"/>
            <a:satOff val="6519"/>
            <a:lumOff val="-5196"/>
            <a:alphaOff val="0"/>
          </a:schemeClr>
        </a:solidFill>
        <a:ln w="12700" cap="flat" cmpd="sng" algn="ctr">
          <a:solidFill>
            <a:schemeClr val="accent2">
              <a:hueOff val="56720"/>
              <a:satOff val="6519"/>
              <a:lumOff val="-5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9D02B-903D-4B1C-883E-25E116F09762}">
      <dsp:nvSpPr>
        <dsp:cNvPr id="0" name=""/>
        <dsp:cNvSpPr/>
      </dsp:nvSpPr>
      <dsp:spPr>
        <a:xfrm>
          <a:off x="0" y="1684509"/>
          <a:ext cx="6900512" cy="168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This toolkit is authored by Richard Hawes, Director of Employment Services; Berkshire County Arc. </a:t>
          </a:r>
        </a:p>
      </dsp:txBody>
      <dsp:txXfrm>
        <a:off x="0" y="1684509"/>
        <a:ext cx="6900512" cy="1681386"/>
      </dsp:txXfrm>
    </dsp:sp>
    <dsp:sp modelId="{77E1AD0A-2900-4368-B838-414E27EC2C7F}">
      <dsp:nvSpPr>
        <dsp:cNvPr id="0" name=""/>
        <dsp:cNvSpPr/>
      </dsp:nvSpPr>
      <dsp:spPr>
        <a:xfrm>
          <a:off x="0" y="3365895"/>
          <a:ext cx="6900512" cy="0"/>
        </a:xfrm>
        <a:prstGeom prst="line">
          <a:avLst/>
        </a:prstGeom>
        <a:solidFill>
          <a:schemeClr val="accent2">
            <a:hueOff val="113439"/>
            <a:satOff val="13039"/>
            <a:lumOff val="-10393"/>
            <a:alphaOff val="0"/>
          </a:schemeClr>
        </a:solidFill>
        <a:ln w="12700" cap="flat" cmpd="sng" algn="ctr">
          <a:solidFill>
            <a:schemeClr val="accent2">
              <a:hueOff val="113439"/>
              <a:satOff val="13039"/>
              <a:lumOff val="-1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D7DC3-B459-4EB4-AE66-A82355F1FDA0}">
      <dsp:nvSpPr>
        <dsp:cNvPr id="0" name=""/>
        <dsp:cNvSpPr/>
      </dsp:nvSpPr>
      <dsp:spPr>
        <a:xfrm>
          <a:off x="0" y="3369018"/>
          <a:ext cx="6893773" cy="2167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With contributions from Jim Ross and Mary Ann Brennen; Widening the Circle/Pathways to Friendship. </a:t>
          </a:r>
        </a:p>
        <a:p>
          <a:pPr marL="0" lvl="0" indent="0" algn="l" defTabSz="1022350">
            <a:lnSpc>
              <a:spcPct val="90000"/>
            </a:lnSpc>
            <a:spcBef>
              <a:spcPct val="0"/>
            </a:spcBef>
            <a:spcAft>
              <a:spcPct val="35000"/>
            </a:spcAft>
            <a:buNone/>
          </a:pPr>
          <a:endParaRPr lang="en-US" sz="2300" kern="1200" dirty="0"/>
        </a:p>
        <a:p>
          <a:pPr marL="0" lvl="0" indent="0" algn="l" defTabSz="1022350">
            <a:lnSpc>
              <a:spcPct val="90000"/>
            </a:lnSpc>
            <a:spcBef>
              <a:spcPct val="0"/>
            </a:spcBef>
            <a:spcAft>
              <a:spcPct val="35000"/>
            </a:spcAft>
            <a:buNone/>
          </a:pPr>
          <a:r>
            <a:rPr lang="en-US" sz="2300" kern="1200" dirty="0"/>
            <a:t>This PowerPoint presentation was developed by Phoebe Goodman; Widening the Circle/Pathways to Friendship </a:t>
          </a:r>
        </a:p>
      </dsp:txBody>
      <dsp:txXfrm>
        <a:off x="0" y="3369018"/>
        <a:ext cx="6893773" cy="216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C2B7D-C017-4EF9-8745-4B5F0C97CAB0}">
      <dsp:nvSpPr>
        <dsp:cNvPr id="0" name=""/>
        <dsp:cNvSpPr/>
      </dsp:nvSpPr>
      <dsp:spPr>
        <a:xfrm>
          <a:off x="0" y="6952"/>
          <a:ext cx="6692813" cy="6236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Importance of Friendship</a:t>
          </a:r>
        </a:p>
      </dsp:txBody>
      <dsp:txXfrm>
        <a:off x="30442" y="37394"/>
        <a:ext cx="6631929" cy="562726"/>
      </dsp:txXfrm>
    </dsp:sp>
    <dsp:sp modelId="{CA58C3D3-EDEA-4AB8-9567-CD3494C7B163}">
      <dsp:nvSpPr>
        <dsp:cNvPr id="0" name=""/>
        <dsp:cNvSpPr/>
      </dsp:nvSpPr>
      <dsp:spPr>
        <a:xfrm>
          <a:off x="0" y="705442"/>
          <a:ext cx="6692813" cy="623610"/>
        </a:xfrm>
        <a:prstGeom prst="roundRect">
          <a:avLst/>
        </a:prstGeom>
        <a:gradFill rotWithShape="0">
          <a:gsLst>
            <a:gs pos="0">
              <a:schemeClr val="accent2">
                <a:hueOff val="14180"/>
                <a:satOff val="1630"/>
                <a:lumOff val="-1299"/>
                <a:alphaOff val="0"/>
                <a:satMod val="103000"/>
                <a:lumMod val="102000"/>
                <a:tint val="94000"/>
              </a:schemeClr>
            </a:gs>
            <a:gs pos="50000">
              <a:schemeClr val="accent2">
                <a:hueOff val="14180"/>
                <a:satOff val="1630"/>
                <a:lumOff val="-1299"/>
                <a:alphaOff val="0"/>
                <a:satMod val="110000"/>
                <a:lumMod val="100000"/>
                <a:shade val="100000"/>
              </a:schemeClr>
            </a:gs>
            <a:gs pos="100000">
              <a:schemeClr val="accent2">
                <a:hueOff val="14180"/>
                <a:satOff val="1630"/>
                <a:lumOff val="-12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Why is Work Essential?</a:t>
          </a:r>
        </a:p>
      </dsp:txBody>
      <dsp:txXfrm>
        <a:off x="30442" y="735884"/>
        <a:ext cx="6631929" cy="562726"/>
      </dsp:txXfrm>
    </dsp:sp>
    <dsp:sp modelId="{AEC14262-EF00-4D78-AED7-A0EFE7DB702C}">
      <dsp:nvSpPr>
        <dsp:cNvPr id="0" name=""/>
        <dsp:cNvSpPr/>
      </dsp:nvSpPr>
      <dsp:spPr>
        <a:xfrm>
          <a:off x="0" y="1448826"/>
          <a:ext cx="6692813" cy="623610"/>
        </a:xfrm>
        <a:prstGeom prst="roundRect">
          <a:avLst/>
        </a:prstGeom>
        <a:gradFill rotWithShape="0">
          <a:gsLst>
            <a:gs pos="0">
              <a:schemeClr val="accent2">
                <a:hueOff val="28360"/>
                <a:satOff val="3260"/>
                <a:lumOff val="-2598"/>
                <a:alphaOff val="0"/>
                <a:satMod val="103000"/>
                <a:lumMod val="102000"/>
                <a:tint val="94000"/>
              </a:schemeClr>
            </a:gs>
            <a:gs pos="50000">
              <a:schemeClr val="accent2">
                <a:hueOff val="28360"/>
                <a:satOff val="3260"/>
                <a:lumOff val="-2598"/>
                <a:alphaOff val="0"/>
                <a:satMod val="110000"/>
                <a:lumMod val="100000"/>
                <a:shade val="100000"/>
              </a:schemeClr>
            </a:gs>
            <a:gs pos="100000">
              <a:schemeClr val="accent2">
                <a:hueOff val="28360"/>
                <a:satOff val="3260"/>
                <a:lumOff val="-25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Supporting Friendships at Work</a:t>
          </a:r>
        </a:p>
      </dsp:txBody>
      <dsp:txXfrm>
        <a:off x="30442" y="1479268"/>
        <a:ext cx="6631929" cy="562726"/>
      </dsp:txXfrm>
    </dsp:sp>
    <dsp:sp modelId="{7F7CAB28-6055-4318-B278-52CD2BFA399B}">
      <dsp:nvSpPr>
        <dsp:cNvPr id="0" name=""/>
        <dsp:cNvSpPr/>
      </dsp:nvSpPr>
      <dsp:spPr>
        <a:xfrm>
          <a:off x="0" y="2102422"/>
          <a:ext cx="6692813" cy="623610"/>
        </a:xfrm>
        <a:prstGeom prst="roundRect">
          <a:avLst/>
        </a:prstGeom>
        <a:gradFill rotWithShape="0">
          <a:gsLst>
            <a:gs pos="0">
              <a:schemeClr val="accent2">
                <a:hueOff val="42540"/>
                <a:satOff val="4890"/>
                <a:lumOff val="-3897"/>
                <a:alphaOff val="0"/>
                <a:satMod val="103000"/>
                <a:lumMod val="102000"/>
                <a:tint val="94000"/>
              </a:schemeClr>
            </a:gs>
            <a:gs pos="50000">
              <a:schemeClr val="accent2">
                <a:hueOff val="42540"/>
                <a:satOff val="4890"/>
                <a:lumOff val="-3897"/>
                <a:alphaOff val="0"/>
                <a:satMod val="110000"/>
                <a:lumMod val="100000"/>
                <a:shade val="100000"/>
              </a:schemeClr>
            </a:gs>
            <a:gs pos="100000">
              <a:schemeClr val="accent2">
                <a:hueOff val="42540"/>
                <a:satOff val="4890"/>
                <a:lumOff val="-38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Person-Centered Planning</a:t>
          </a:r>
        </a:p>
      </dsp:txBody>
      <dsp:txXfrm>
        <a:off x="30442" y="2132864"/>
        <a:ext cx="6631929" cy="562726"/>
      </dsp:txXfrm>
    </dsp:sp>
    <dsp:sp modelId="{188400E1-586E-45BF-99E6-1B25DB1A756B}">
      <dsp:nvSpPr>
        <dsp:cNvPr id="0" name=""/>
        <dsp:cNvSpPr/>
      </dsp:nvSpPr>
      <dsp:spPr>
        <a:xfrm>
          <a:off x="0" y="2800912"/>
          <a:ext cx="6692813" cy="623610"/>
        </a:xfrm>
        <a:prstGeom prst="roundRect">
          <a:avLst/>
        </a:prstGeom>
        <a:gradFill rotWithShape="0">
          <a:gsLst>
            <a:gs pos="0">
              <a:schemeClr val="accent2">
                <a:hueOff val="56720"/>
                <a:satOff val="6519"/>
                <a:lumOff val="-5196"/>
                <a:alphaOff val="0"/>
                <a:satMod val="103000"/>
                <a:lumMod val="102000"/>
                <a:tint val="94000"/>
              </a:schemeClr>
            </a:gs>
            <a:gs pos="50000">
              <a:schemeClr val="accent2">
                <a:hueOff val="56720"/>
                <a:satOff val="6519"/>
                <a:lumOff val="-5196"/>
                <a:alphaOff val="0"/>
                <a:satMod val="110000"/>
                <a:lumMod val="100000"/>
                <a:shade val="100000"/>
              </a:schemeClr>
            </a:gs>
            <a:gs pos="100000">
              <a:schemeClr val="accent2">
                <a:hueOff val="56720"/>
                <a:satOff val="6519"/>
                <a:lumOff val="-51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Vocational Assessments</a:t>
          </a:r>
        </a:p>
      </dsp:txBody>
      <dsp:txXfrm>
        <a:off x="30442" y="2831354"/>
        <a:ext cx="6631929" cy="562726"/>
      </dsp:txXfrm>
    </dsp:sp>
    <dsp:sp modelId="{FC2ED673-962B-42C1-9402-9A479E4AF2C3}">
      <dsp:nvSpPr>
        <dsp:cNvPr id="0" name=""/>
        <dsp:cNvSpPr/>
      </dsp:nvSpPr>
      <dsp:spPr>
        <a:xfrm>
          <a:off x="0" y="3499402"/>
          <a:ext cx="6692813" cy="623610"/>
        </a:xfrm>
        <a:prstGeom prst="roundRect">
          <a:avLst/>
        </a:prstGeom>
        <a:gradFill rotWithShape="0">
          <a:gsLst>
            <a:gs pos="0">
              <a:schemeClr val="accent2">
                <a:hueOff val="70900"/>
                <a:satOff val="8149"/>
                <a:lumOff val="-6496"/>
                <a:alphaOff val="0"/>
                <a:satMod val="103000"/>
                <a:lumMod val="102000"/>
                <a:tint val="94000"/>
              </a:schemeClr>
            </a:gs>
            <a:gs pos="50000">
              <a:schemeClr val="accent2">
                <a:hueOff val="70900"/>
                <a:satOff val="8149"/>
                <a:lumOff val="-6496"/>
                <a:alphaOff val="0"/>
                <a:satMod val="110000"/>
                <a:lumMod val="100000"/>
                <a:shade val="100000"/>
              </a:schemeClr>
            </a:gs>
            <a:gs pos="100000">
              <a:schemeClr val="accent2">
                <a:hueOff val="70900"/>
                <a:satOff val="8149"/>
                <a:lumOff val="-64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Career Planning</a:t>
          </a:r>
        </a:p>
      </dsp:txBody>
      <dsp:txXfrm>
        <a:off x="30442" y="3529844"/>
        <a:ext cx="6631929" cy="562726"/>
      </dsp:txXfrm>
    </dsp:sp>
    <dsp:sp modelId="{24C8C467-D963-4DEE-AD7F-EE95BB8C499B}">
      <dsp:nvSpPr>
        <dsp:cNvPr id="0" name=""/>
        <dsp:cNvSpPr/>
      </dsp:nvSpPr>
      <dsp:spPr>
        <a:xfrm>
          <a:off x="0" y="4197892"/>
          <a:ext cx="6692813" cy="623610"/>
        </a:xfrm>
        <a:prstGeom prst="roundRect">
          <a:avLst/>
        </a:prstGeom>
        <a:gradFill rotWithShape="0">
          <a:gsLst>
            <a:gs pos="0">
              <a:schemeClr val="accent2">
                <a:hueOff val="85079"/>
                <a:satOff val="9779"/>
                <a:lumOff val="-7795"/>
                <a:alphaOff val="0"/>
                <a:satMod val="103000"/>
                <a:lumMod val="102000"/>
                <a:tint val="94000"/>
              </a:schemeClr>
            </a:gs>
            <a:gs pos="50000">
              <a:schemeClr val="accent2">
                <a:hueOff val="85079"/>
                <a:satOff val="9779"/>
                <a:lumOff val="-7795"/>
                <a:alphaOff val="0"/>
                <a:satMod val="110000"/>
                <a:lumMod val="100000"/>
                <a:shade val="100000"/>
              </a:schemeClr>
            </a:gs>
            <a:gs pos="100000">
              <a:schemeClr val="accent2">
                <a:hueOff val="85079"/>
                <a:satOff val="9779"/>
                <a:lumOff val="-77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Natural Supports- Work Buddy</a:t>
          </a:r>
        </a:p>
      </dsp:txBody>
      <dsp:txXfrm>
        <a:off x="30442" y="4228334"/>
        <a:ext cx="6631929" cy="562726"/>
      </dsp:txXfrm>
    </dsp:sp>
    <dsp:sp modelId="{40CA5B1D-75B6-4F20-B102-6785C9EEFF40}">
      <dsp:nvSpPr>
        <dsp:cNvPr id="0" name=""/>
        <dsp:cNvSpPr/>
      </dsp:nvSpPr>
      <dsp:spPr>
        <a:xfrm>
          <a:off x="0" y="4896382"/>
          <a:ext cx="6692813" cy="623610"/>
        </a:xfrm>
        <a:prstGeom prst="roundRect">
          <a:avLst/>
        </a:prstGeom>
        <a:gradFill rotWithShape="0">
          <a:gsLst>
            <a:gs pos="0">
              <a:schemeClr val="accent2">
                <a:hueOff val="99259"/>
                <a:satOff val="11409"/>
                <a:lumOff val="-9094"/>
                <a:alphaOff val="0"/>
                <a:satMod val="103000"/>
                <a:lumMod val="102000"/>
                <a:tint val="94000"/>
              </a:schemeClr>
            </a:gs>
            <a:gs pos="50000">
              <a:schemeClr val="accent2">
                <a:hueOff val="99259"/>
                <a:satOff val="11409"/>
                <a:lumOff val="-9094"/>
                <a:alphaOff val="0"/>
                <a:satMod val="110000"/>
                <a:lumMod val="100000"/>
                <a:shade val="100000"/>
              </a:schemeClr>
            </a:gs>
            <a:gs pos="100000">
              <a:schemeClr val="accent2">
                <a:hueOff val="99259"/>
                <a:satOff val="11409"/>
                <a:lumOff val="-90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Continuing Friendships Outside of Work</a:t>
          </a:r>
        </a:p>
      </dsp:txBody>
      <dsp:txXfrm>
        <a:off x="30442" y="4926824"/>
        <a:ext cx="6631929" cy="562726"/>
      </dsp:txXfrm>
    </dsp:sp>
    <dsp:sp modelId="{2176DA63-2A36-41EB-AA5A-EBE15386FCC7}">
      <dsp:nvSpPr>
        <dsp:cNvPr id="0" name=""/>
        <dsp:cNvSpPr/>
      </dsp:nvSpPr>
      <dsp:spPr>
        <a:xfrm>
          <a:off x="0" y="5594872"/>
          <a:ext cx="6692813" cy="623610"/>
        </a:xfrm>
        <a:prstGeom prst="roundRect">
          <a:avLst/>
        </a:prstGeom>
        <a:gradFill rotWithShape="0">
          <a:gsLst>
            <a:gs pos="0">
              <a:schemeClr val="accent2">
                <a:hueOff val="113439"/>
                <a:satOff val="13039"/>
                <a:lumOff val="-10393"/>
                <a:alphaOff val="0"/>
                <a:satMod val="103000"/>
                <a:lumMod val="102000"/>
                <a:tint val="94000"/>
              </a:schemeClr>
            </a:gs>
            <a:gs pos="50000">
              <a:schemeClr val="accent2">
                <a:hueOff val="113439"/>
                <a:satOff val="13039"/>
                <a:lumOff val="-10393"/>
                <a:alphaOff val="0"/>
                <a:satMod val="110000"/>
                <a:lumMod val="100000"/>
                <a:shade val="100000"/>
              </a:schemeClr>
            </a:gs>
            <a:gs pos="100000">
              <a:schemeClr val="accent2">
                <a:hueOff val="113439"/>
                <a:satOff val="13039"/>
                <a:lumOff val="-103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Q&amp;A</a:t>
          </a:r>
        </a:p>
      </dsp:txBody>
      <dsp:txXfrm>
        <a:off x="30442" y="5625314"/>
        <a:ext cx="6631929"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BF7A0-CCC8-45A8-A880-6459D3CFC591}">
      <dsp:nvSpPr>
        <dsp:cNvPr id="0" name=""/>
        <dsp:cNvSpPr/>
      </dsp:nvSpPr>
      <dsp:spPr>
        <a:xfrm>
          <a:off x="0" y="504"/>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2279B-5623-44E7-91CE-CCB90C6A8936}">
      <dsp:nvSpPr>
        <dsp:cNvPr id="0" name=""/>
        <dsp:cNvSpPr/>
      </dsp:nvSpPr>
      <dsp:spPr>
        <a:xfrm>
          <a:off x="210180" y="156837"/>
          <a:ext cx="382146" cy="3821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6116D-DDCF-4BAE-8D91-0AC9F4BDF92D}">
      <dsp:nvSpPr>
        <dsp:cNvPr id="0" name=""/>
        <dsp:cNvSpPr/>
      </dsp:nvSpPr>
      <dsp:spPr>
        <a:xfrm>
          <a:off x="802508" y="504"/>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Improved Mental Health</a:t>
          </a:r>
        </a:p>
      </dsp:txBody>
      <dsp:txXfrm>
        <a:off x="802508" y="504"/>
        <a:ext cx="6219707" cy="694812"/>
      </dsp:txXfrm>
    </dsp:sp>
    <dsp:sp modelId="{621B07B9-699E-4829-89C4-845AB14E2214}">
      <dsp:nvSpPr>
        <dsp:cNvPr id="0" name=""/>
        <dsp:cNvSpPr/>
      </dsp:nvSpPr>
      <dsp:spPr>
        <a:xfrm>
          <a:off x="0" y="869020"/>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8D5A1-E8FD-4896-9948-28CB3F1748BF}">
      <dsp:nvSpPr>
        <dsp:cNvPr id="0" name=""/>
        <dsp:cNvSpPr/>
      </dsp:nvSpPr>
      <dsp:spPr>
        <a:xfrm>
          <a:off x="210180" y="1025353"/>
          <a:ext cx="382146" cy="3821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35C71-F1F9-4439-A7B4-2448CC652FB8}">
      <dsp:nvSpPr>
        <dsp:cNvPr id="0" name=""/>
        <dsp:cNvSpPr/>
      </dsp:nvSpPr>
      <dsp:spPr>
        <a:xfrm>
          <a:off x="802508" y="869020"/>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Improved self-esteem</a:t>
          </a:r>
        </a:p>
      </dsp:txBody>
      <dsp:txXfrm>
        <a:off x="802508" y="869020"/>
        <a:ext cx="6219707" cy="694812"/>
      </dsp:txXfrm>
    </dsp:sp>
    <dsp:sp modelId="{AECC425D-48E7-4287-B720-7C790CFCE8CD}">
      <dsp:nvSpPr>
        <dsp:cNvPr id="0" name=""/>
        <dsp:cNvSpPr/>
      </dsp:nvSpPr>
      <dsp:spPr>
        <a:xfrm>
          <a:off x="0" y="1737536"/>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34C4A-BFE3-41B3-AE33-750BC8F7892D}">
      <dsp:nvSpPr>
        <dsp:cNvPr id="0" name=""/>
        <dsp:cNvSpPr/>
      </dsp:nvSpPr>
      <dsp:spPr>
        <a:xfrm>
          <a:off x="210180" y="1893868"/>
          <a:ext cx="382146" cy="3821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DB32-5384-4056-845C-B275B39B2426}">
      <dsp:nvSpPr>
        <dsp:cNvPr id="0" name=""/>
        <dsp:cNvSpPr/>
      </dsp:nvSpPr>
      <dsp:spPr>
        <a:xfrm>
          <a:off x="802508" y="1737536"/>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Reduced hospitalizations</a:t>
          </a:r>
        </a:p>
      </dsp:txBody>
      <dsp:txXfrm>
        <a:off x="802508" y="1737536"/>
        <a:ext cx="6219707" cy="694812"/>
      </dsp:txXfrm>
    </dsp:sp>
    <dsp:sp modelId="{14F2ADEF-7E06-400C-9530-C006DE985166}">
      <dsp:nvSpPr>
        <dsp:cNvPr id="0" name=""/>
        <dsp:cNvSpPr/>
      </dsp:nvSpPr>
      <dsp:spPr>
        <a:xfrm>
          <a:off x="0" y="2606051"/>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D1D3C-40B0-4D75-A43D-2BA54A8C1FE3}">
      <dsp:nvSpPr>
        <dsp:cNvPr id="0" name=""/>
        <dsp:cNvSpPr/>
      </dsp:nvSpPr>
      <dsp:spPr>
        <a:xfrm>
          <a:off x="210180" y="2762384"/>
          <a:ext cx="382146" cy="3821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A7F01-670F-4BD9-BC13-30D915F1B2A1}">
      <dsp:nvSpPr>
        <dsp:cNvPr id="0" name=""/>
        <dsp:cNvSpPr/>
      </dsp:nvSpPr>
      <dsp:spPr>
        <a:xfrm>
          <a:off x="802508" y="2606051"/>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Improved quality of  life </a:t>
          </a:r>
        </a:p>
      </dsp:txBody>
      <dsp:txXfrm>
        <a:off x="802508" y="2606051"/>
        <a:ext cx="6219707" cy="694812"/>
      </dsp:txXfrm>
    </dsp:sp>
    <dsp:sp modelId="{D455B8BD-87F0-4411-9F48-63AC0C024F02}">
      <dsp:nvSpPr>
        <dsp:cNvPr id="0" name=""/>
        <dsp:cNvSpPr/>
      </dsp:nvSpPr>
      <dsp:spPr>
        <a:xfrm>
          <a:off x="0" y="3474567"/>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8DCD0-F4F6-48F6-BE83-4A6D7BB3AA46}">
      <dsp:nvSpPr>
        <dsp:cNvPr id="0" name=""/>
        <dsp:cNvSpPr/>
      </dsp:nvSpPr>
      <dsp:spPr>
        <a:xfrm>
          <a:off x="210180" y="3630900"/>
          <a:ext cx="382146" cy="3821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DC945-081E-4DC3-B0E1-83AD0B6F0AE9}">
      <dsp:nvSpPr>
        <dsp:cNvPr id="0" name=""/>
        <dsp:cNvSpPr/>
      </dsp:nvSpPr>
      <dsp:spPr>
        <a:xfrm>
          <a:off x="802508" y="3474567"/>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Improved social functioning</a:t>
          </a:r>
        </a:p>
      </dsp:txBody>
      <dsp:txXfrm>
        <a:off x="802508" y="3474567"/>
        <a:ext cx="6219707" cy="694812"/>
      </dsp:txXfrm>
    </dsp:sp>
    <dsp:sp modelId="{3BCB2840-8624-4B73-ADE0-45A819A02D72}">
      <dsp:nvSpPr>
        <dsp:cNvPr id="0" name=""/>
        <dsp:cNvSpPr/>
      </dsp:nvSpPr>
      <dsp:spPr>
        <a:xfrm>
          <a:off x="0" y="4343083"/>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2DD72-DE45-4589-8714-9BEA442BA234}">
      <dsp:nvSpPr>
        <dsp:cNvPr id="0" name=""/>
        <dsp:cNvSpPr/>
      </dsp:nvSpPr>
      <dsp:spPr>
        <a:xfrm>
          <a:off x="210180" y="4499415"/>
          <a:ext cx="382146" cy="3821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FF0BC-834A-4AAF-A569-BA654DBE7BB8}">
      <dsp:nvSpPr>
        <dsp:cNvPr id="0" name=""/>
        <dsp:cNvSpPr/>
      </dsp:nvSpPr>
      <dsp:spPr>
        <a:xfrm>
          <a:off x="802508" y="4343083"/>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Positive perception of well-being &amp; self-efficacy</a:t>
          </a:r>
        </a:p>
      </dsp:txBody>
      <dsp:txXfrm>
        <a:off x="802508" y="4343083"/>
        <a:ext cx="6219707" cy="694812"/>
      </dsp:txXfrm>
    </dsp:sp>
    <dsp:sp modelId="{D8FC3DFC-C80E-4CED-8BD8-6B1912155BA4}">
      <dsp:nvSpPr>
        <dsp:cNvPr id="0" name=""/>
        <dsp:cNvSpPr/>
      </dsp:nvSpPr>
      <dsp:spPr>
        <a:xfrm>
          <a:off x="0" y="5211598"/>
          <a:ext cx="7022216" cy="6948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53940-E0DF-467F-93A6-93B8261EA73E}">
      <dsp:nvSpPr>
        <dsp:cNvPr id="0" name=""/>
        <dsp:cNvSpPr/>
      </dsp:nvSpPr>
      <dsp:spPr>
        <a:xfrm>
          <a:off x="210180" y="5367931"/>
          <a:ext cx="382146" cy="38214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9F93FF-DA6D-4887-803B-852AAEF3730A}">
      <dsp:nvSpPr>
        <dsp:cNvPr id="0" name=""/>
        <dsp:cNvSpPr/>
      </dsp:nvSpPr>
      <dsp:spPr>
        <a:xfrm>
          <a:off x="802508" y="5211598"/>
          <a:ext cx="6219707" cy="694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4" tIns="73534" rIns="73534" bIns="73534" numCol="1" spcCol="1270" anchor="ctr" anchorCtr="0">
          <a:noAutofit/>
        </a:bodyPr>
        <a:lstStyle/>
        <a:p>
          <a:pPr marL="0" lvl="0" indent="0" algn="l" defTabSz="711200">
            <a:lnSpc>
              <a:spcPct val="100000"/>
            </a:lnSpc>
            <a:spcBef>
              <a:spcPct val="0"/>
            </a:spcBef>
            <a:spcAft>
              <a:spcPct val="35000"/>
            </a:spcAft>
            <a:buNone/>
          </a:pPr>
          <a:r>
            <a:rPr lang="en-US" sz="1600" b="0" kern="1200" dirty="0">
              <a:latin typeface="+mn-lt"/>
              <a:ea typeface="+mn-ea"/>
              <a:cs typeface="+mn-cs"/>
            </a:rPr>
            <a:t>Reduce Poverty</a:t>
          </a:r>
        </a:p>
      </dsp:txBody>
      <dsp:txXfrm>
        <a:off x="802508" y="5211598"/>
        <a:ext cx="6219707" cy="694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0418D-304A-4A6D-B0BB-866B0EEAA77A}">
      <dsp:nvSpPr>
        <dsp:cNvPr id="0" name=""/>
        <dsp:cNvSpPr/>
      </dsp:nvSpPr>
      <dsp:spPr>
        <a:xfrm>
          <a:off x="0" y="0"/>
          <a:ext cx="8175413" cy="218456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933450">
            <a:lnSpc>
              <a:spcPct val="90000"/>
            </a:lnSpc>
            <a:spcBef>
              <a:spcPct val="0"/>
            </a:spcBef>
            <a:spcAft>
              <a:spcPct val="35000"/>
            </a:spcAft>
            <a:buNone/>
          </a:pPr>
          <a:r>
            <a:rPr lang="en-US" sz="2100" b="1" kern="1200" dirty="0"/>
            <a:t>How can employment staff secure jobs that can facilitate the development of relationships in the workplace?</a:t>
          </a:r>
          <a:endParaRPr lang="en-US" sz="2100" kern="1200" dirty="0"/>
        </a:p>
        <a:p>
          <a:pPr marL="171450" lvl="1" indent="-171450" algn="l" defTabSz="800100">
            <a:lnSpc>
              <a:spcPct val="90000"/>
            </a:lnSpc>
            <a:spcBef>
              <a:spcPct val="0"/>
            </a:spcBef>
            <a:spcAft>
              <a:spcPct val="15000"/>
            </a:spcAft>
            <a:buChar char="•"/>
          </a:pPr>
          <a:r>
            <a:rPr lang="en-US" sz="1800" b="1" kern="1200" dirty="0"/>
            <a:t>Focus on the type of setting and culture of a workplace</a:t>
          </a:r>
          <a:r>
            <a:rPr lang="en-US" sz="1800" kern="1200" dirty="0"/>
            <a:t> as defined by HR Insights as:</a:t>
          </a:r>
        </a:p>
      </dsp:txBody>
      <dsp:txXfrm>
        <a:off x="63984" y="63984"/>
        <a:ext cx="5917497" cy="2056593"/>
      </dsp:txXfrm>
    </dsp:sp>
    <dsp:sp modelId="{EF9EA161-3131-470E-8259-A72593D952AA}">
      <dsp:nvSpPr>
        <dsp:cNvPr id="0" name=""/>
        <dsp:cNvSpPr/>
      </dsp:nvSpPr>
      <dsp:spPr>
        <a:xfrm>
          <a:off x="1781958" y="2670019"/>
          <a:ext cx="7496935" cy="2184561"/>
        </a:xfrm>
        <a:prstGeom prst="roundRect">
          <a:avLst>
            <a:gd name="adj" fmla="val 10000"/>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i="1" kern="1200" dirty="0"/>
            <a:t>Culture is the character and personality of your organization. It's what makes your organization unique and is the sum of its values, traditions, beliefs, interactions, behaviors, and attitudes.</a:t>
          </a:r>
          <a:endParaRPr lang="en-US" sz="2200" kern="1200" dirty="0"/>
        </a:p>
      </dsp:txBody>
      <dsp:txXfrm>
        <a:off x="1845942" y="2734003"/>
        <a:ext cx="4743856" cy="2056593"/>
      </dsp:txXfrm>
    </dsp:sp>
    <dsp:sp modelId="{4BC82D78-1A8B-40C3-BD7E-D16EC86B5FAC}">
      <dsp:nvSpPr>
        <dsp:cNvPr id="0" name=""/>
        <dsp:cNvSpPr/>
      </dsp:nvSpPr>
      <dsp:spPr>
        <a:xfrm>
          <a:off x="6755448" y="1717308"/>
          <a:ext cx="1419964" cy="14199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074940" y="1717308"/>
        <a:ext cx="780980" cy="1068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D98C-D1C6-4515-A16C-C7ADEA8A7058}">
      <dsp:nvSpPr>
        <dsp:cNvPr id="0" name=""/>
        <dsp:cNvSpPr/>
      </dsp:nvSpPr>
      <dsp:spPr>
        <a:xfrm>
          <a:off x="49837" y="0"/>
          <a:ext cx="2237786" cy="5581466"/>
        </a:xfrm>
        <a:prstGeom prst="roundRect">
          <a:avLst>
            <a:gd name="adj" fmla="val 1000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For example, in work settings or cultures that have progressive management, and lower turnover of staff, there is greater stability and a higher likelihood that an individual will develop relationships in that business</a:t>
          </a:r>
          <a:r>
            <a:rPr lang="en-US" sz="1400" kern="1200" dirty="0"/>
            <a:t>. </a:t>
          </a:r>
        </a:p>
      </dsp:txBody>
      <dsp:txXfrm>
        <a:off x="115380" y="65543"/>
        <a:ext cx="2106700" cy="5450380"/>
      </dsp:txXfrm>
    </dsp:sp>
    <dsp:sp modelId="{76AB4560-AFF3-4614-A16E-B7DAD1403CBF}">
      <dsp:nvSpPr>
        <dsp:cNvPr id="0" name=""/>
        <dsp:cNvSpPr/>
      </dsp:nvSpPr>
      <dsp:spPr>
        <a:xfrm rot="21320354">
          <a:off x="2413694" y="2472113"/>
          <a:ext cx="269102" cy="412308"/>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413827" y="2557855"/>
        <a:ext cx="188371" cy="247384"/>
      </dsp:txXfrm>
    </dsp:sp>
    <dsp:sp modelId="{7EB6CDC0-95B6-4054-A212-1E6A8A85CA23}">
      <dsp:nvSpPr>
        <dsp:cNvPr id="0" name=""/>
        <dsp:cNvSpPr/>
      </dsp:nvSpPr>
      <dsp:spPr>
        <a:xfrm>
          <a:off x="2793685" y="251737"/>
          <a:ext cx="2232250" cy="4631054"/>
        </a:xfrm>
        <a:prstGeom prst="roundRect">
          <a:avLst>
            <a:gd name="adj" fmla="val 10000"/>
          </a:avLst>
        </a:prstGeom>
        <a:gradFill rotWithShape="0">
          <a:gsLst>
            <a:gs pos="0">
              <a:schemeClr val="accent1">
                <a:shade val="50000"/>
                <a:hueOff val="149856"/>
                <a:satOff val="-7429"/>
                <a:lumOff val="21844"/>
                <a:alphaOff val="0"/>
                <a:lumMod val="110000"/>
                <a:satMod val="105000"/>
                <a:tint val="67000"/>
              </a:schemeClr>
            </a:gs>
            <a:gs pos="50000">
              <a:schemeClr val="accent1">
                <a:shade val="50000"/>
                <a:hueOff val="149856"/>
                <a:satOff val="-7429"/>
                <a:lumOff val="21844"/>
                <a:alphaOff val="0"/>
                <a:lumMod val="105000"/>
                <a:satMod val="103000"/>
                <a:tint val="73000"/>
              </a:schemeClr>
            </a:gs>
            <a:gs pos="100000">
              <a:schemeClr val="accent1">
                <a:shade val="50000"/>
                <a:hueOff val="149856"/>
                <a:satOff val="-7429"/>
                <a:lumOff val="218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Good job developers will “do their homework” and identify those businesses that have cultures and settings that match the individual's social needs and preferences.  </a:t>
          </a:r>
        </a:p>
      </dsp:txBody>
      <dsp:txXfrm>
        <a:off x="2859065" y="317117"/>
        <a:ext cx="2101490" cy="4500294"/>
      </dsp:txXfrm>
    </dsp:sp>
    <dsp:sp modelId="{1A2B0074-C099-4A25-A415-CF0E83910119}">
      <dsp:nvSpPr>
        <dsp:cNvPr id="0" name=""/>
        <dsp:cNvSpPr/>
      </dsp:nvSpPr>
      <dsp:spPr>
        <a:xfrm rot="20700188">
          <a:off x="5138024" y="1997853"/>
          <a:ext cx="255558" cy="412308"/>
        </a:xfrm>
        <a:prstGeom prst="rightArrow">
          <a:avLst>
            <a:gd name="adj1" fmla="val 60000"/>
            <a:gd name="adj2" fmla="val 50000"/>
          </a:avLst>
        </a:prstGeom>
        <a:gradFill rotWithShape="0">
          <a:gsLst>
            <a:gs pos="0">
              <a:schemeClr val="accent1">
                <a:shade val="90000"/>
                <a:hueOff val="205537"/>
                <a:satOff val="-9335"/>
                <a:lumOff val="23221"/>
                <a:alphaOff val="0"/>
                <a:lumMod val="110000"/>
                <a:satMod val="105000"/>
                <a:tint val="67000"/>
              </a:schemeClr>
            </a:gs>
            <a:gs pos="50000">
              <a:schemeClr val="accent1">
                <a:shade val="90000"/>
                <a:hueOff val="205537"/>
                <a:satOff val="-9335"/>
                <a:lumOff val="23221"/>
                <a:alphaOff val="0"/>
                <a:lumMod val="105000"/>
                <a:satMod val="103000"/>
                <a:tint val="73000"/>
              </a:schemeClr>
            </a:gs>
            <a:gs pos="100000">
              <a:schemeClr val="accent1">
                <a:shade val="90000"/>
                <a:hueOff val="205537"/>
                <a:satOff val="-9335"/>
                <a:lumOff val="2322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39330" y="2090234"/>
        <a:ext cx="178891" cy="247384"/>
      </dsp:txXfrm>
    </dsp:sp>
    <dsp:sp modelId="{4C1970FE-71F8-4430-8CB0-7E6CD06F16DB}">
      <dsp:nvSpPr>
        <dsp:cNvPr id="0" name=""/>
        <dsp:cNvSpPr/>
      </dsp:nvSpPr>
      <dsp:spPr>
        <a:xfrm>
          <a:off x="5491698" y="58938"/>
          <a:ext cx="2183022" cy="3584296"/>
        </a:xfrm>
        <a:prstGeom prst="roundRect">
          <a:avLst>
            <a:gd name="adj" fmla="val 10000"/>
          </a:avLst>
        </a:prstGeom>
        <a:gradFill rotWithShape="0">
          <a:gsLst>
            <a:gs pos="0">
              <a:schemeClr val="accent1">
                <a:shade val="50000"/>
                <a:hueOff val="299713"/>
                <a:satOff val="-14859"/>
                <a:lumOff val="43687"/>
                <a:alphaOff val="0"/>
                <a:lumMod val="110000"/>
                <a:satMod val="105000"/>
                <a:tint val="67000"/>
              </a:schemeClr>
            </a:gs>
            <a:gs pos="50000">
              <a:schemeClr val="accent1">
                <a:shade val="50000"/>
                <a:hueOff val="299713"/>
                <a:satOff val="-14859"/>
                <a:lumOff val="43687"/>
                <a:alphaOff val="0"/>
                <a:lumMod val="105000"/>
                <a:satMod val="103000"/>
                <a:tint val="73000"/>
              </a:schemeClr>
            </a:gs>
            <a:gs pos="100000">
              <a:schemeClr val="accent1">
                <a:shade val="50000"/>
                <a:hueOff val="299713"/>
                <a:satOff val="-14859"/>
                <a:lumOff val="4368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Good job developers match the job to the individual, not the individual to the job.</a:t>
          </a:r>
        </a:p>
      </dsp:txBody>
      <dsp:txXfrm>
        <a:off x="5555637" y="122877"/>
        <a:ext cx="2055144" cy="3456418"/>
      </dsp:txXfrm>
    </dsp:sp>
    <dsp:sp modelId="{8CBD09C6-7377-439C-9C9C-8A9B47CD5300}">
      <dsp:nvSpPr>
        <dsp:cNvPr id="0" name=""/>
        <dsp:cNvSpPr/>
      </dsp:nvSpPr>
      <dsp:spPr>
        <a:xfrm rot="934860">
          <a:off x="7909343" y="2089750"/>
          <a:ext cx="538137" cy="412308"/>
        </a:xfrm>
        <a:prstGeom prst="rightArrow">
          <a:avLst>
            <a:gd name="adj1" fmla="val 60000"/>
            <a:gd name="adj2" fmla="val 50000"/>
          </a:avLst>
        </a:prstGeom>
        <a:gradFill rotWithShape="0">
          <a:gsLst>
            <a:gs pos="0">
              <a:schemeClr val="accent1">
                <a:shade val="90000"/>
                <a:hueOff val="205537"/>
                <a:satOff val="-9335"/>
                <a:lumOff val="23221"/>
                <a:alphaOff val="0"/>
                <a:lumMod val="110000"/>
                <a:satMod val="105000"/>
                <a:tint val="67000"/>
              </a:schemeClr>
            </a:gs>
            <a:gs pos="50000">
              <a:schemeClr val="accent1">
                <a:shade val="90000"/>
                <a:hueOff val="205537"/>
                <a:satOff val="-9335"/>
                <a:lumOff val="23221"/>
                <a:alphaOff val="0"/>
                <a:lumMod val="105000"/>
                <a:satMod val="103000"/>
                <a:tint val="73000"/>
              </a:schemeClr>
            </a:gs>
            <a:gs pos="100000">
              <a:schemeClr val="accent1">
                <a:shade val="90000"/>
                <a:hueOff val="205537"/>
                <a:satOff val="-9335"/>
                <a:lumOff val="2322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911616" y="2155600"/>
        <a:ext cx="414445" cy="247384"/>
      </dsp:txXfrm>
    </dsp:sp>
    <dsp:sp modelId="{850E3B50-E15E-49CD-84C2-CE57A128D695}">
      <dsp:nvSpPr>
        <dsp:cNvPr id="0" name=""/>
        <dsp:cNvSpPr/>
      </dsp:nvSpPr>
      <dsp:spPr>
        <a:xfrm>
          <a:off x="8652763" y="455666"/>
          <a:ext cx="2904096" cy="4754820"/>
        </a:xfrm>
        <a:prstGeom prst="roundRect">
          <a:avLst>
            <a:gd name="adj" fmla="val 10000"/>
          </a:avLst>
        </a:prstGeom>
        <a:gradFill rotWithShape="0">
          <a:gsLst>
            <a:gs pos="0">
              <a:schemeClr val="accent1">
                <a:shade val="50000"/>
                <a:hueOff val="149856"/>
                <a:satOff val="-7429"/>
                <a:lumOff val="21844"/>
                <a:alphaOff val="0"/>
                <a:lumMod val="110000"/>
                <a:satMod val="105000"/>
                <a:tint val="67000"/>
              </a:schemeClr>
            </a:gs>
            <a:gs pos="50000">
              <a:schemeClr val="accent1">
                <a:shade val="50000"/>
                <a:hueOff val="149856"/>
                <a:satOff val="-7429"/>
                <a:lumOff val="21844"/>
                <a:alphaOff val="0"/>
                <a:lumMod val="105000"/>
                <a:satMod val="103000"/>
                <a:tint val="73000"/>
              </a:schemeClr>
            </a:gs>
            <a:gs pos="100000">
              <a:schemeClr val="accent1">
                <a:shade val="50000"/>
                <a:hueOff val="149856"/>
                <a:satOff val="-7429"/>
                <a:lumOff val="218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Additionally, it is far easier to develop relationships in a work culture when the employee is in an individual placement, on company payroll, and a part of the daily routines/structure of the business.</a:t>
          </a:r>
        </a:p>
      </dsp:txBody>
      <dsp:txXfrm>
        <a:off x="8737821" y="540724"/>
        <a:ext cx="2733980" cy="4584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EA2D2-4C7E-45A5-BB8A-D9879C4DC595}">
      <dsp:nvSpPr>
        <dsp:cNvPr id="0" name=""/>
        <dsp:cNvSpPr/>
      </dsp:nvSpPr>
      <dsp:spPr>
        <a:xfrm>
          <a:off x="0" y="1546687"/>
          <a:ext cx="10371550" cy="44652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 following factors should be included when conducting a job analysis/assessment to determine if the job is a good match for the individual:</a:t>
          </a:r>
        </a:p>
      </dsp:txBody>
      <dsp:txXfrm>
        <a:off x="0" y="1546687"/>
        <a:ext cx="10371550" cy="2411254"/>
      </dsp:txXfrm>
    </dsp:sp>
    <dsp:sp modelId="{324E2368-BAA3-4789-909E-F094CC305AF6}">
      <dsp:nvSpPr>
        <dsp:cNvPr id="0" name=""/>
        <dsp:cNvSpPr/>
      </dsp:nvSpPr>
      <dsp:spPr>
        <a:xfrm>
          <a:off x="1266" y="3556945"/>
          <a:ext cx="2073803" cy="257774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2">
                  <a:lumMod val="50000"/>
                </a:schemeClr>
              </a:solidFill>
            </a:rPr>
            <a:t>Core and episodic work routines (i.e. are there intersecting or overlapping tasks with other employees?)</a:t>
          </a:r>
          <a:endParaRPr lang="en-US" sz="1600" kern="1200" dirty="0">
            <a:solidFill>
              <a:schemeClr val="accent2">
                <a:lumMod val="50000"/>
              </a:schemeClr>
            </a:solidFill>
          </a:endParaRPr>
        </a:p>
      </dsp:txBody>
      <dsp:txXfrm>
        <a:off x="1266" y="3556945"/>
        <a:ext cx="2073803" cy="2577747"/>
      </dsp:txXfrm>
    </dsp:sp>
    <dsp:sp modelId="{CFB0D032-74BA-43F1-9567-2370FFDF0F4F}">
      <dsp:nvSpPr>
        <dsp:cNvPr id="0" name=""/>
        <dsp:cNvSpPr/>
      </dsp:nvSpPr>
      <dsp:spPr>
        <a:xfrm>
          <a:off x="2075069" y="3556945"/>
          <a:ext cx="2073803" cy="2577747"/>
        </a:xfrm>
        <a:prstGeom prst="rect">
          <a:avLst/>
        </a:prstGeom>
        <a:solidFill>
          <a:schemeClr val="accent2">
            <a:tint val="40000"/>
            <a:alpha val="90000"/>
            <a:hueOff val="107326"/>
            <a:satOff val="1982"/>
            <a:lumOff val="-221"/>
            <a:alphaOff val="0"/>
          </a:schemeClr>
        </a:solidFill>
        <a:ln w="6350" cap="flat" cmpd="sng" algn="ctr">
          <a:solidFill>
            <a:schemeClr val="accent2">
              <a:tint val="40000"/>
              <a:alpha val="90000"/>
              <a:hueOff val="107326"/>
              <a:satOff val="1982"/>
              <a:lumOff val="-2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2">
                  <a:lumMod val="50000"/>
                </a:schemeClr>
              </a:solidFill>
            </a:rPr>
            <a:t>Scope and type of orientation and initial training of coworkers/company staff (is there a company orientation for all new staff?)</a:t>
          </a:r>
          <a:endParaRPr lang="en-US" sz="1600" kern="1200" dirty="0">
            <a:solidFill>
              <a:schemeClr val="accent2">
                <a:lumMod val="50000"/>
              </a:schemeClr>
            </a:solidFill>
          </a:endParaRPr>
        </a:p>
      </dsp:txBody>
      <dsp:txXfrm>
        <a:off x="2075069" y="3556945"/>
        <a:ext cx="2073803" cy="2577747"/>
      </dsp:txXfrm>
    </dsp:sp>
    <dsp:sp modelId="{95F87817-2846-4A21-B958-121FE6C0C3E8}">
      <dsp:nvSpPr>
        <dsp:cNvPr id="0" name=""/>
        <dsp:cNvSpPr/>
      </dsp:nvSpPr>
      <dsp:spPr>
        <a:xfrm>
          <a:off x="4148873" y="3556945"/>
          <a:ext cx="2073803" cy="2577747"/>
        </a:xfrm>
        <a:prstGeom prst="rect">
          <a:avLst/>
        </a:prstGeom>
        <a:solidFill>
          <a:schemeClr val="accent2">
            <a:tint val="40000"/>
            <a:alpha val="90000"/>
            <a:hueOff val="214651"/>
            <a:satOff val="3964"/>
            <a:lumOff val="-442"/>
            <a:alphaOff val="0"/>
          </a:schemeClr>
        </a:solidFill>
        <a:ln w="6350" cap="flat" cmpd="sng" algn="ctr">
          <a:solidFill>
            <a:schemeClr val="accent2">
              <a:tint val="40000"/>
              <a:alpha val="90000"/>
              <a:hueOff val="214651"/>
              <a:satOff val="3964"/>
              <a:lumOff val="-44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accent2">
                  <a:lumMod val="50000"/>
                </a:schemeClr>
              </a:solidFill>
            </a:rPr>
            <a:t>Availability and willingness of coworkers to assist in work related matters (is there an unwritten lead employee in the business/department that others go to for assistance)</a:t>
          </a:r>
          <a:endParaRPr lang="en-US" sz="1400" kern="1200" dirty="0">
            <a:solidFill>
              <a:schemeClr val="accent2">
                <a:lumMod val="50000"/>
              </a:schemeClr>
            </a:solidFill>
          </a:endParaRPr>
        </a:p>
      </dsp:txBody>
      <dsp:txXfrm>
        <a:off x="4148873" y="3556945"/>
        <a:ext cx="2073803" cy="2577747"/>
      </dsp:txXfrm>
    </dsp:sp>
    <dsp:sp modelId="{375EA762-5D62-40FF-A446-401F7DE3B03D}">
      <dsp:nvSpPr>
        <dsp:cNvPr id="0" name=""/>
        <dsp:cNvSpPr/>
      </dsp:nvSpPr>
      <dsp:spPr>
        <a:xfrm>
          <a:off x="6222676" y="3556945"/>
          <a:ext cx="2073803" cy="2577747"/>
        </a:xfrm>
        <a:prstGeom prst="rect">
          <a:avLst/>
        </a:prstGeom>
        <a:solidFill>
          <a:schemeClr val="accent2">
            <a:tint val="40000"/>
            <a:alpha val="90000"/>
            <a:hueOff val="321977"/>
            <a:satOff val="5946"/>
            <a:lumOff val="-664"/>
            <a:alphaOff val="0"/>
          </a:schemeClr>
        </a:solidFill>
        <a:ln w="6350" cap="flat" cmpd="sng" algn="ctr">
          <a:solidFill>
            <a:schemeClr val="accent2">
              <a:tint val="40000"/>
              <a:alpha val="90000"/>
              <a:hueOff val="321977"/>
              <a:satOff val="5946"/>
              <a:lumOff val="-66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2">
                  <a:lumMod val="50000"/>
                </a:schemeClr>
              </a:solidFill>
            </a:rPr>
            <a:t>Unwritten rules unique to the work setting (i.e. casual Fridays) </a:t>
          </a:r>
          <a:endParaRPr lang="en-US" sz="1800" kern="1200" dirty="0">
            <a:solidFill>
              <a:schemeClr val="accent2">
                <a:lumMod val="50000"/>
              </a:schemeClr>
            </a:solidFill>
          </a:endParaRPr>
        </a:p>
      </dsp:txBody>
      <dsp:txXfrm>
        <a:off x="6222676" y="3556945"/>
        <a:ext cx="2073803" cy="2577747"/>
      </dsp:txXfrm>
    </dsp:sp>
    <dsp:sp modelId="{6DF760DF-DEB8-47ED-898B-B2E3990408D1}">
      <dsp:nvSpPr>
        <dsp:cNvPr id="0" name=""/>
        <dsp:cNvSpPr/>
      </dsp:nvSpPr>
      <dsp:spPr>
        <a:xfrm>
          <a:off x="8296480" y="3556945"/>
          <a:ext cx="2073803" cy="2577747"/>
        </a:xfrm>
        <a:prstGeom prst="rect">
          <a:avLst/>
        </a:prstGeom>
        <a:solidFill>
          <a:schemeClr val="accent2">
            <a:tint val="40000"/>
            <a:alpha val="90000"/>
            <a:hueOff val="429303"/>
            <a:satOff val="7928"/>
            <a:lumOff val="-885"/>
            <a:alphaOff val="0"/>
          </a:schemeClr>
        </a:solidFill>
        <a:ln w="6350" cap="flat" cmpd="sng" algn="ctr">
          <a:solidFill>
            <a:schemeClr val="accent2">
              <a:tint val="40000"/>
              <a:alpha val="90000"/>
              <a:hueOff val="429303"/>
              <a:satOff val="7928"/>
              <a:lumOff val="-88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accent2">
                  <a:lumMod val="50000"/>
                </a:schemeClr>
              </a:solidFill>
            </a:rPr>
            <a:t>Work site culture of productivity, quality, and social interactions.	</a:t>
          </a:r>
          <a:endParaRPr lang="en-US" sz="1800" kern="1200" dirty="0">
            <a:solidFill>
              <a:schemeClr val="accent2">
                <a:lumMod val="50000"/>
              </a:schemeClr>
            </a:solidFill>
          </a:endParaRPr>
        </a:p>
      </dsp:txBody>
      <dsp:txXfrm>
        <a:off x="8296480" y="3556945"/>
        <a:ext cx="2073803" cy="2577747"/>
      </dsp:txXfrm>
    </dsp:sp>
    <dsp:sp modelId="{66645832-1743-4A5B-AA80-EE9FA74A0FEA}">
      <dsp:nvSpPr>
        <dsp:cNvPr id="0" name=""/>
        <dsp:cNvSpPr/>
      </dsp:nvSpPr>
      <dsp:spPr>
        <a:xfrm rot="10800000">
          <a:off x="0" y="2826"/>
          <a:ext cx="10371550" cy="1561007"/>
        </a:xfrm>
        <a:prstGeom prst="upArrowCallout">
          <a:avLst/>
        </a:prstGeom>
        <a:gradFill rotWithShape="0">
          <a:gsLst>
            <a:gs pos="0">
              <a:schemeClr val="accent2">
                <a:hueOff val="113439"/>
                <a:satOff val="13039"/>
                <a:lumOff val="-10393"/>
                <a:alphaOff val="0"/>
                <a:satMod val="103000"/>
                <a:lumMod val="102000"/>
                <a:tint val="94000"/>
              </a:schemeClr>
            </a:gs>
            <a:gs pos="50000">
              <a:schemeClr val="accent2">
                <a:hueOff val="113439"/>
                <a:satOff val="13039"/>
                <a:lumOff val="-10393"/>
                <a:alphaOff val="0"/>
                <a:satMod val="110000"/>
                <a:lumMod val="100000"/>
                <a:shade val="100000"/>
              </a:schemeClr>
            </a:gs>
            <a:gs pos="100000">
              <a:schemeClr val="accent2">
                <a:hueOff val="113439"/>
                <a:satOff val="13039"/>
                <a:lumOff val="-103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It is during this initial process that a job developer/employment staff assesses all factors to a good job match that can lead to developing relationships at work.</a:t>
          </a:r>
        </a:p>
      </dsp:txBody>
      <dsp:txXfrm rot="10800000">
        <a:off x="0" y="2826"/>
        <a:ext cx="10371550" cy="10142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C3960-E8EC-4632-B11B-7094060DE93F}" type="datetimeFigureOut">
              <a:rPr lang="en-US" smtClean="0"/>
              <a:t>5/13/2021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A5B3B-2FED-4601-94B6-7D469E47D7BE}" type="slidenum">
              <a:rPr lang="en-US" smtClean="0"/>
              <a:t>‹#›</a:t>
            </a:fld>
            <a:endParaRPr lang="en-US" dirty="0"/>
          </a:p>
        </p:txBody>
      </p:sp>
    </p:spTree>
    <p:extLst>
      <p:ext uri="{BB962C8B-B14F-4D97-AF65-F5344CB8AC3E}">
        <p14:creationId xmlns:p14="http://schemas.microsoft.com/office/powerpoint/2010/main" val="371174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group- Intro self</a:t>
            </a:r>
          </a:p>
          <a:p>
            <a:endParaRPr lang="en-US" dirty="0"/>
          </a:p>
          <a:p>
            <a:r>
              <a:rPr lang="en-US" dirty="0"/>
              <a:t>Ask for people to write the organization they work for and their role there</a:t>
            </a:r>
          </a:p>
        </p:txBody>
      </p:sp>
      <p:sp>
        <p:nvSpPr>
          <p:cNvPr id="4" name="Slide Number Placeholder 3"/>
          <p:cNvSpPr>
            <a:spLocks noGrp="1"/>
          </p:cNvSpPr>
          <p:nvPr>
            <p:ph type="sldNum" sz="quarter" idx="5"/>
          </p:nvPr>
        </p:nvSpPr>
        <p:spPr/>
        <p:txBody>
          <a:bodyPr/>
          <a:lstStyle/>
          <a:p>
            <a:fld id="{DBBA5B3B-2FED-4601-94B6-7D469E47D7BE}" type="slidenum">
              <a:rPr lang="en-US" smtClean="0"/>
              <a:t>1</a:t>
            </a:fld>
            <a:endParaRPr lang="en-US" dirty="0"/>
          </a:p>
        </p:txBody>
      </p:sp>
    </p:spTree>
    <p:extLst>
      <p:ext uri="{BB962C8B-B14F-4D97-AF65-F5344CB8AC3E}">
        <p14:creationId xmlns:p14="http://schemas.microsoft.com/office/powerpoint/2010/main" val="383788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has been found that there are so many other ways that being gainfully employed positively affects one’s life—</a:t>
            </a:r>
          </a:p>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10</a:t>
            </a:fld>
            <a:endParaRPr lang="en-US" dirty="0"/>
          </a:p>
        </p:txBody>
      </p:sp>
    </p:spTree>
    <p:extLst>
      <p:ext uri="{BB962C8B-B14F-4D97-AF65-F5344CB8AC3E}">
        <p14:creationId xmlns:p14="http://schemas.microsoft.com/office/powerpoint/2010/main" val="213998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11</a:t>
            </a:fld>
            <a:endParaRPr lang="en-US" dirty="0"/>
          </a:p>
        </p:txBody>
      </p:sp>
    </p:spTree>
    <p:extLst>
      <p:ext uri="{BB962C8B-B14F-4D97-AF65-F5344CB8AC3E}">
        <p14:creationId xmlns:p14="http://schemas.microsoft.com/office/powerpoint/2010/main" val="177945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found in a study about supported employment that: (read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12</a:t>
            </a:fld>
            <a:endParaRPr lang="en-US" dirty="0"/>
          </a:p>
        </p:txBody>
      </p:sp>
    </p:spTree>
    <p:extLst>
      <p:ext uri="{BB962C8B-B14F-4D97-AF65-F5344CB8AC3E}">
        <p14:creationId xmlns:p14="http://schemas.microsoft.com/office/powerpoint/2010/main" val="243025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on slide- When you have money, you have more opportunities to participate in activities that could potentially connect you to new relationships.. </a:t>
            </a:r>
          </a:p>
        </p:txBody>
      </p:sp>
      <p:sp>
        <p:nvSpPr>
          <p:cNvPr id="4" name="Slide Number Placeholder 3"/>
          <p:cNvSpPr>
            <a:spLocks noGrp="1"/>
          </p:cNvSpPr>
          <p:nvPr>
            <p:ph type="sldNum" sz="quarter" idx="5"/>
          </p:nvPr>
        </p:nvSpPr>
        <p:spPr/>
        <p:txBody>
          <a:bodyPr/>
          <a:lstStyle/>
          <a:p>
            <a:fld id="{DBBA5B3B-2FED-4601-94B6-7D469E47D7BE}" type="slidenum">
              <a:rPr lang="en-US" smtClean="0"/>
              <a:t>13</a:t>
            </a:fld>
            <a:endParaRPr lang="en-US" dirty="0"/>
          </a:p>
        </p:txBody>
      </p:sp>
    </p:spTree>
    <p:extLst>
      <p:ext uri="{BB962C8B-B14F-4D97-AF65-F5344CB8AC3E}">
        <p14:creationId xmlns:p14="http://schemas.microsoft.com/office/powerpoint/2010/main" val="352876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reviewed the basics of why being employed AND having friends is important, we’ll dive into supporting Friendship at work.</a:t>
            </a:r>
          </a:p>
        </p:txBody>
      </p:sp>
      <p:sp>
        <p:nvSpPr>
          <p:cNvPr id="4" name="Slide Number Placeholder 3"/>
          <p:cNvSpPr>
            <a:spLocks noGrp="1"/>
          </p:cNvSpPr>
          <p:nvPr>
            <p:ph type="sldNum" sz="quarter" idx="5"/>
          </p:nvPr>
        </p:nvSpPr>
        <p:spPr/>
        <p:txBody>
          <a:bodyPr/>
          <a:lstStyle/>
          <a:p>
            <a:fld id="{DBBA5B3B-2FED-4601-94B6-7D469E47D7BE}" type="slidenum">
              <a:rPr lang="en-US" smtClean="0"/>
              <a:t>14</a:t>
            </a:fld>
            <a:endParaRPr lang="en-US" dirty="0"/>
          </a:p>
        </p:txBody>
      </p:sp>
    </p:spTree>
    <p:extLst>
      <p:ext uri="{BB962C8B-B14F-4D97-AF65-F5344CB8AC3E}">
        <p14:creationId xmlns:p14="http://schemas.microsoft.com/office/powerpoint/2010/main" val="3687596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tools available to support employment staff facilitate relationships in the workplace. It starts with thoughtful planning. </a:t>
            </a:r>
          </a:p>
        </p:txBody>
      </p:sp>
      <p:sp>
        <p:nvSpPr>
          <p:cNvPr id="4" name="Slide Number Placeholder 3"/>
          <p:cNvSpPr>
            <a:spLocks noGrp="1"/>
          </p:cNvSpPr>
          <p:nvPr>
            <p:ph type="sldNum" sz="quarter" idx="5"/>
          </p:nvPr>
        </p:nvSpPr>
        <p:spPr/>
        <p:txBody>
          <a:bodyPr/>
          <a:lstStyle/>
          <a:p>
            <a:fld id="{DBBA5B3B-2FED-4601-94B6-7D469E47D7BE}" type="slidenum">
              <a:rPr lang="en-US" smtClean="0"/>
              <a:t>15</a:t>
            </a:fld>
            <a:endParaRPr lang="en-US" dirty="0"/>
          </a:p>
        </p:txBody>
      </p:sp>
    </p:spTree>
    <p:extLst>
      <p:ext uri="{BB962C8B-B14F-4D97-AF65-F5344CB8AC3E}">
        <p14:creationId xmlns:p14="http://schemas.microsoft.com/office/powerpoint/2010/main" val="39328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16</a:t>
            </a:fld>
            <a:endParaRPr lang="en-US" dirty="0"/>
          </a:p>
        </p:txBody>
      </p:sp>
    </p:spTree>
    <p:extLst>
      <p:ext uri="{BB962C8B-B14F-4D97-AF65-F5344CB8AC3E}">
        <p14:creationId xmlns:p14="http://schemas.microsoft.com/office/powerpoint/2010/main" val="143763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Person-centered planning may also involve a relationship map (next slide)</a:t>
            </a:r>
          </a:p>
        </p:txBody>
      </p:sp>
      <p:sp>
        <p:nvSpPr>
          <p:cNvPr id="4" name="Slide Number Placeholder 3"/>
          <p:cNvSpPr>
            <a:spLocks noGrp="1"/>
          </p:cNvSpPr>
          <p:nvPr>
            <p:ph type="sldNum" sz="quarter" idx="5"/>
          </p:nvPr>
        </p:nvSpPr>
        <p:spPr/>
        <p:txBody>
          <a:bodyPr/>
          <a:lstStyle/>
          <a:p>
            <a:fld id="{DBBA5B3B-2FED-4601-94B6-7D469E47D7BE}" type="slidenum">
              <a:rPr lang="en-US" smtClean="0"/>
              <a:t>17</a:t>
            </a:fld>
            <a:endParaRPr lang="en-US" dirty="0"/>
          </a:p>
        </p:txBody>
      </p:sp>
    </p:spTree>
    <p:extLst>
      <p:ext uri="{BB962C8B-B14F-4D97-AF65-F5344CB8AC3E}">
        <p14:creationId xmlns:p14="http://schemas.microsoft.com/office/powerpoint/2010/main" val="144933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might look like this, categorizing the people that the individual already has in their network. (next slide)</a:t>
            </a:r>
          </a:p>
        </p:txBody>
      </p:sp>
      <p:sp>
        <p:nvSpPr>
          <p:cNvPr id="4" name="Slide Number Placeholder 3"/>
          <p:cNvSpPr>
            <a:spLocks noGrp="1"/>
          </p:cNvSpPr>
          <p:nvPr>
            <p:ph type="sldNum" sz="quarter" idx="5"/>
          </p:nvPr>
        </p:nvSpPr>
        <p:spPr/>
        <p:txBody>
          <a:bodyPr/>
          <a:lstStyle/>
          <a:p>
            <a:fld id="{DBBA5B3B-2FED-4601-94B6-7D469E47D7BE}" type="slidenum">
              <a:rPr lang="en-US" smtClean="0"/>
              <a:t>18</a:t>
            </a:fld>
            <a:endParaRPr lang="en-US" dirty="0"/>
          </a:p>
        </p:txBody>
      </p:sp>
    </p:spTree>
    <p:extLst>
      <p:ext uri="{BB962C8B-B14F-4D97-AF65-F5344CB8AC3E}">
        <p14:creationId xmlns:p14="http://schemas.microsoft.com/office/powerpoint/2010/main" val="1421562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 relationship map is to determine: (read)</a:t>
            </a:r>
          </a:p>
          <a:p>
            <a:endParaRPr lang="en-US" dirty="0"/>
          </a:p>
          <a:p>
            <a:r>
              <a:rPr lang="en-US" dirty="0"/>
              <a:t>After some basic P-C-P, we move into the vocational side of supporting people develop friendship at the workplace. (next slide)</a:t>
            </a:r>
          </a:p>
        </p:txBody>
      </p:sp>
      <p:sp>
        <p:nvSpPr>
          <p:cNvPr id="4" name="Slide Number Placeholder 3"/>
          <p:cNvSpPr>
            <a:spLocks noGrp="1"/>
          </p:cNvSpPr>
          <p:nvPr>
            <p:ph type="sldNum" sz="quarter" idx="5"/>
          </p:nvPr>
        </p:nvSpPr>
        <p:spPr/>
        <p:txBody>
          <a:bodyPr/>
          <a:lstStyle/>
          <a:p>
            <a:fld id="{2526A697-65EA-46AE-8966-5391C627EBD5}" type="slidenum">
              <a:rPr lang="en-US" smtClean="0"/>
              <a:t>19</a:t>
            </a:fld>
            <a:endParaRPr lang="en-US" dirty="0"/>
          </a:p>
        </p:txBody>
      </p:sp>
    </p:spTree>
    <p:extLst>
      <p:ext uri="{BB962C8B-B14F-4D97-AF65-F5344CB8AC3E}">
        <p14:creationId xmlns:p14="http://schemas.microsoft.com/office/powerpoint/2010/main" val="248517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note that the toolkit that is heavily referenced in this presentation is free to download on the Arc of Mass website</a:t>
            </a:r>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2</a:t>
            </a:fld>
            <a:endParaRPr lang="en-US" dirty="0"/>
          </a:p>
        </p:txBody>
      </p:sp>
    </p:spTree>
    <p:extLst>
      <p:ext uri="{BB962C8B-B14F-4D97-AF65-F5344CB8AC3E}">
        <p14:creationId xmlns:p14="http://schemas.microsoft.com/office/powerpoint/2010/main" val="1570672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if not all of you, may be familiar with what a vocational assessment may entail. However, it’s important to have some questions ask that focus on the social aspects of work during this assessment period. (next slide)</a:t>
            </a:r>
          </a:p>
        </p:txBody>
      </p:sp>
      <p:sp>
        <p:nvSpPr>
          <p:cNvPr id="4" name="Slide Number Placeholder 3"/>
          <p:cNvSpPr>
            <a:spLocks noGrp="1"/>
          </p:cNvSpPr>
          <p:nvPr>
            <p:ph type="sldNum" sz="quarter" idx="5"/>
          </p:nvPr>
        </p:nvSpPr>
        <p:spPr/>
        <p:txBody>
          <a:bodyPr/>
          <a:lstStyle/>
          <a:p>
            <a:fld id="{DBBA5B3B-2FED-4601-94B6-7D469E47D7BE}" type="slidenum">
              <a:rPr lang="en-US" smtClean="0"/>
              <a:t>20</a:t>
            </a:fld>
            <a:endParaRPr lang="en-US" dirty="0"/>
          </a:p>
        </p:txBody>
      </p:sp>
    </p:spTree>
    <p:extLst>
      <p:ext uri="{BB962C8B-B14F-4D97-AF65-F5344CB8AC3E}">
        <p14:creationId xmlns:p14="http://schemas.microsoft.com/office/powerpoint/2010/main" val="1352640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21</a:t>
            </a:fld>
            <a:endParaRPr lang="en-US" dirty="0"/>
          </a:p>
        </p:txBody>
      </p:sp>
    </p:spTree>
    <p:extLst>
      <p:ext uri="{BB962C8B-B14F-4D97-AF65-F5344CB8AC3E}">
        <p14:creationId xmlns:p14="http://schemas.microsoft.com/office/powerpoint/2010/main" val="375507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r>
              <a:rPr lang="en-US" dirty="0"/>
              <a:t>ASK: Who else should be involved during this assessment process? (next slide) </a:t>
            </a:r>
          </a:p>
        </p:txBody>
      </p:sp>
      <p:sp>
        <p:nvSpPr>
          <p:cNvPr id="4" name="Slide Number Placeholder 3"/>
          <p:cNvSpPr>
            <a:spLocks noGrp="1"/>
          </p:cNvSpPr>
          <p:nvPr>
            <p:ph type="sldNum" sz="quarter" idx="5"/>
          </p:nvPr>
        </p:nvSpPr>
        <p:spPr/>
        <p:txBody>
          <a:bodyPr/>
          <a:lstStyle/>
          <a:p>
            <a:fld id="{DBBA5B3B-2FED-4601-94B6-7D469E47D7BE}" type="slidenum">
              <a:rPr lang="en-US" smtClean="0"/>
              <a:t>22</a:t>
            </a:fld>
            <a:endParaRPr lang="en-US" dirty="0"/>
          </a:p>
        </p:txBody>
      </p:sp>
    </p:spTree>
    <p:extLst>
      <p:ext uri="{BB962C8B-B14F-4D97-AF65-F5344CB8AC3E}">
        <p14:creationId xmlns:p14="http://schemas.microsoft.com/office/powerpoint/2010/main" val="1911541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 first two paragraphs</a:t>
            </a:r>
          </a:p>
          <a:p>
            <a:endParaRPr lang="en-US" dirty="0"/>
          </a:p>
          <a:p>
            <a:r>
              <a:rPr lang="en-US" dirty="0"/>
              <a:t>I have found this to be very true- it requires coordination and cooperation between the home and day program to ensure success. This could mean working with one or more provider organizations to ensure the person is dressed for their interview, or has food packed for their shift, or that transportation is arranged. </a:t>
            </a:r>
          </a:p>
          <a:p>
            <a:endParaRPr lang="en-US" dirty="0"/>
          </a:p>
          <a:p>
            <a:r>
              <a:rPr lang="en-US" dirty="0"/>
              <a:t>Read last paragraph (next slide)</a:t>
            </a:r>
          </a:p>
        </p:txBody>
      </p:sp>
      <p:sp>
        <p:nvSpPr>
          <p:cNvPr id="4" name="Slide Number Placeholder 3"/>
          <p:cNvSpPr>
            <a:spLocks noGrp="1"/>
          </p:cNvSpPr>
          <p:nvPr>
            <p:ph type="sldNum" sz="quarter" idx="5"/>
          </p:nvPr>
        </p:nvSpPr>
        <p:spPr/>
        <p:txBody>
          <a:bodyPr/>
          <a:lstStyle/>
          <a:p>
            <a:fld id="{DBBA5B3B-2FED-4601-94B6-7D469E47D7BE}" type="slidenum">
              <a:rPr lang="en-US" smtClean="0"/>
              <a:t>23</a:t>
            </a:fld>
            <a:endParaRPr lang="en-US" dirty="0"/>
          </a:p>
        </p:txBody>
      </p:sp>
    </p:spTree>
    <p:extLst>
      <p:ext uri="{BB962C8B-B14F-4D97-AF65-F5344CB8AC3E}">
        <p14:creationId xmlns:p14="http://schemas.microsoft.com/office/powerpoint/2010/main" val="3818191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24</a:t>
            </a:fld>
            <a:endParaRPr lang="en-US" dirty="0"/>
          </a:p>
        </p:txBody>
      </p:sp>
    </p:spTree>
    <p:extLst>
      <p:ext uri="{BB962C8B-B14F-4D97-AF65-F5344CB8AC3E}">
        <p14:creationId xmlns:p14="http://schemas.microsoft.com/office/powerpoint/2010/main" val="2623511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acquired a severe head injury at the age of 14 when he was in motor cross race and crashed his motorcycle leaving him in a wheelchair and having to start the long road to recovery. </a:t>
            </a:r>
          </a:p>
          <a:p>
            <a:endParaRPr lang="en-US" dirty="0"/>
          </a:p>
          <a:p>
            <a:r>
              <a:rPr lang="en-US" dirty="0"/>
              <a:t>Joe was referred for employment services when he turned 22. After completing a vocational assessment, employment staff conducted the person-centered-planning process with Joe and his team. </a:t>
            </a:r>
          </a:p>
          <a:p>
            <a:endParaRPr lang="en-US" dirty="0"/>
          </a:p>
          <a:p>
            <a:r>
              <a:rPr lang="en-US" dirty="0"/>
              <a:t>Joe was emphatic about getting a job in the motorcycle business. The team, despite having some concerns, they honored his passion and began looking for work in desired career. </a:t>
            </a:r>
          </a:p>
          <a:p>
            <a:endParaRPr lang="en-US" dirty="0"/>
          </a:p>
          <a:p>
            <a:r>
              <a:rPr lang="en-US" dirty="0"/>
              <a:t>After contacting the local motorcycle shops, as well as local auto shops in the area, one successful company, Ronnie’s Cycle Shop, knew Joe’s history. After much discussion between Joe, his team, and Ronnie’s, they carved out a part time job. </a:t>
            </a:r>
          </a:p>
          <a:p>
            <a:endParaRPr lang="en-US" dirty="0"/>
          </a:p>
          <a:p>
            <a:r>
              <a:rPr lang="en-US" dirty="0"/>
              <a:t>Joe does a myriad of duties including detailing the motorcycles, assisting with inventory, and packaging the products. He loves his job and they love him. </a:t>
            </a:r>
          </a:p>
          <a:p>
            <a:endParaRPr lang="en-US" dirty="0"/>
          </a:p>
          <a:p>
            <a:r>
              <a:rPr lang="en-US" dirty="0"/>
              <a:t>From cups of coffee in the morning with coworkers, to attending work functions, to assisting a fundraising annual event, Joe has become part of Ronnie’s family for the past 11 years. </a:t>
            </a:r>
          </a:p>
        </p:txBody>
      </p:sp>
      <p:sp>
        <p:nvSpPr>
          <p:cNvPr id="4" name="Slide Number Placeholder 3"/>
          <p:cNvSpPr>
            <a:spLocks noGrp="1"/>
          </p:cNvSpPr>
          <p:nvPr>
            <p:ph type="sldNum" sz="quarter" idx="5"/>
          </p:nvPr>
        </p:nvSpPr>
        <p:spPr/>
        <p:txBody>
          <a:bodyPr/>
          <a:lstStyle/>
          <a:p>
            <a:fld id="{DBBA5B3B-2FED-4601-94B6-7D469E47D7BE}" type="slidenum">
              <a:rPr lang="en-US" smtClean="0"/>
              <a:t>25</a:t>
            </a:fld>
            <a:endParaRPr lang="en-US" dirty="0"/>
          </a:p>
        </p:txBody>
      </p:sp>
    </p:spTree>
    <p:extLst>
      <p:ext uri="{BB962C8B-B14F-4D97-AF65-F5344CB8AC3E}">
        <p14:creationId xmlns:p14="http://schemas.microsoft.com/office/powerpoint/2010/main" val="3200725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26</a:t>
            </a:fld>
            <a:endParaRPr lang="en-US" dirty="0"/>
          </a:p>
        </p:txBody>
      </p:sp>
    </p:spTree>
    <p:extLst>
      <p:ext uri="{BB962C8B-B14F-4D97-AF65-F5344CB8AC3E}">
        <p14:creationId xmlns:p14="http://schemas.microsoft.com/office/powerpoint/2010/main" val="442148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How can employment staff secure jobs that can facilitate the development of relationships in the workplace?</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focus on the type of setting and the culture of a workplace. Culture is defined by HR insights as: Read Slide</a:t>
            </a:r>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27</a:t>
            </a:fld>
            <a:endParaRPr lang="en-US" dirty="0"/>
          </a:p>
        </p:txBody>
      </p:sp>
    </p:spTree>
    <p:extLst>
      <p:ext uri="{BB962C8B-B14F-4D97-AF65-F5344CB8AC3E}">
        <p14:creationId xmlns:p14="http://schemas.microsoft.com/office/powerpoint/2010/main" val="2199046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Read 1: ADD-- Progressive culture: (i.e. have experience and inclusive philosophy with employees with disabilities)</a:t>
            </a:r>
          </a:p>
          <a:p>
            <a:r>
              <a:rPr lang="en-US" dirty="0"/>
              <a:t>-business has a diversity page on their website, etc. </a:t>
            </a:r>
          </a:p>
          <a:p>
            <a:endParaRPr lang="en-US" dirty="0"/>
          </a:p>
          <a:p>
            <a:r>
              <a:rPr lang="en-US" dirty="0"/>
              <a:t>Read 2: Social needs and preferences. Taking into consideration things like, would the job seeker prefer a place where there is a lot of opportunity for social interaction, or would a workplace with less social time preferred. Does the person prefer a lot of supervisory support, or are the more of an independent worker?</a:t>
            </a:r>
          </a:p>
          <a:p>
            <a:endParaRPr lang="en-US" dirty="0"/>
          </a:p>
          <a:p>
            <a:r>
              <a:rPr lang="en-US" dirty="0"/>
              <a:t>As you all know…Read 3</a:t>
            </a:r>
          </a:p>
          <a:p>
            <a:endParaRPr lang="en-US" dirty="0"/>
          </a:p>
          <a:p>
            <a:r>
              <a:rPr lang="en-US" dirty="0"/>
              <a:t>Read 4: It’s easier to support one person at  a workplace in developing friendships than it is to support multiple people at a job site</a:t>
            </a:r>
          </a:p>
        </p:txBody>
      </p:sp>
      <p:sp>
        <p:nvSpPr>
          <p:cNvPr id="4" name="Slide Number Placeholder 3"/>
          <p:cNvSpPr>
            <a:spLocks noGrp="1"/>
          </p:cNvSpPr>
          <p:nvPr>
            <p:ph type="sldNum" sz="quarter" idx="5"/>
          </p:nvPr>
        </p:nvSpPr>
        <p:spPr/>
        <p:txBody>
          <a:bodyPr/>
          <a:lstStyle/>
          <a:p>
            <a:fld id="{DBBA5B3B-2FED-4601-94B6-7D469E47D7BE}" type="slidenum">
              <a:rPr lang="en-US" smtClean="0"/>
              <a:t>28</a:t>
            </a:fld>
            <a:endParaRPr lang="en-US" dirty="0"/>
          </a:p>
        </p:txBody>
      </p:sp>
    </p:spTree>
    <p:extLst>
      <p:ext uri="{BB962C8B-B14F-4D97-AF65-F5344CB8AC3E}">
        <p14:creationId xmlns:p14="http://schemas.microsoft.com/office/powerpoint/2010/main" val="3623738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29</a:t>
            </a:fld>
            <a:endParaRPr lang="en-US" dirty="0"/>
          </a:p>
        </p:txBody>
      </p:sp>
    </p:spTree>
    <p:extLst>
      <p:ext uri="{BB962C8B-B14F-4D97-AF65-F5344CB8AC3E}">
        <p14:creationId xmlns:p14="http://schemas.microsoft.com/office/powerpoint/2010/main" val="392869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webinar, we will review: (read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a:t>
            </a:fld>
            <a:endParaRPr lang="en-US" dirty="0"/>
          </a:p>
        </p:txBody>
      </p:sp>
    </p:spTree>
    <p:extLst>
      <p:ext uri="{BB962C8B-B14F-4D97-AF65-F5344CB8AC3E}">
        <p14:creationId xmlns:p14="http://schemas.microsoft.com/office/powerpoint/2010/main" val="241345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30</a:t>
            </a:fld>
            <a:endParaRPr lang="en-US" dirty="0"/>
          </a:p>
        </p:txBody>
      </p:sp>
    </p:spTree>
    <p:extLst>
      <p:ext uri="{BB962C8B-B14F-4D97-AF65-F5344CB8AC3E}">
        <p14:creationId xmlns:p14="http://schemas.microsoft.com/office/powerpoint/2010/main" val="37409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a:p>
            <a:r>
              <a:rPr lang="en-US" dirty="0"/>
              <a:t>Repeating the assessment that the employment staff developed, finding out the real day to day details of those factors, (read again quickly)</a:t>
            </a:r>
          </a:p>
        </p:txBody>
      </p:sp>
      <p:sp>
        <p:nvSpPr>
          <p:cNvPr id="4" name="Slide Number Placeholder 3"/>
          <p:cNvSpPr>
            <a:spLocks noGrp="1"/>
          </p:cNvSpPr>
          <p:nvPr>
            <p:ph type="sldNum" sz="quarter" idx="5"/>
          </p:nvPr>
        </p:nvSpPr>
        <p:spPr/>
        <p:txBody>
          <a:bodyPr/>
          <a:lstStyle/>
          <a:p>
            <a:fld id="{DBBA5B3B-2FED-4601-94B6-7D469E47D7BE}" type="slidenum">
              <a:rPr lang="en-US" smtClean="0"/>
              <a:t>31</a:t>
            </a:fld>
            <a:endParaRPr lang="en-US" dirty="0"/>
          </a:p>
        </p:txBody>
      </p:sp>
    </p:spTree>
    <p:extLst>
      <p:ext uri="{BB962C8B-B14F-4D97-AF65-F5344CB8AC3E}">
        <p14:creationId xmlns:p14="http://schemas.microsoft.com/office/powerpoint/2010/main" val="1781022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5"/>
          </p:nvPr>
        </p:nvSpPr>
        <p:spPr/>
        <p:txBody>
          <a:bodyPr/>
          <a:lstStyle/>
          <a:p>
            <a:fld id="{DBBA5B3B-2FED-4601-94B6-7D469E47D7BE}" type="slidenum">
              <a:rPr lang="en-US" smtClean="0"/>
              <a:t>32</a:t>
            </a:fld>
            <a:endParaRPr lang="en-US" dirty="0"/>
          </a:p>
        </p:txBody>
      </p:sp>
    </p:spTree>
    <p:extLst>
      <p:ext uri="{BB962C8B-B14F-4D97-AF65-F5344CB8AC3E}">
        <p14:creationId xmlns:p14="http://schemas.microsoft.com/office/powerpoint/2010/main" val="1423300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33</a:t>
            </a:fld>
            <a:endParaRPr lang="en-US" dirty="0"/>
          </a:p>
        </p:txBody>
      </p:sp>
    </p:spTree>
    <p:extLst>
      <p:ext uri="{BB962C8B-B14F-4D97-AF65-F5344CB8AC3E}">
        <p14:creationId xmlns:p14="http://schemas.microsoft.com/office/powerpoint/2010/main" val="1154549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34</a:t>
            </a:fld>
            <a:endParaRPr lang="en-US" dirty="0"/>
          </a:p>
        </p:txBody>
      </p:sp>
    </p:spTree>
    <p:extLst>
      <p:ext uri="{BB962C8B-B14F-4D97-AF65-F5344CB8AC3E}">
        <p14:creationId xmlns:p14="http://schemas.microsoft.com/office/powerpoint/2010/main" val="421578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Much in the same way YOU and I may try to find a Work Buddy when we start a new job, the person you’re supporting at work would want the same! I know that I have always looked for a coworker that I could go to, instead of my boss, with questions and to introduce me other colleagues</a:t>
            </a:r>
          </a:p>
        </p:txBody>
      </p:sp>
      <p:sp>
        <p:nvSpPr>
          <p:cNvPr id="4" name="Slide Number Placeholder 3"/>
          <p:cNvSpPr>
            <a:spLocks noGrp="1"/>
          </p:cNvSpPr>
          <p:nvPr>
            <p:ph type="sldNum" sz="quarter" idx="5"/>
          </p:nvPr>
        </p:nvSpPr>
        <p:spPr/>
        <p:txBody>
          <a:bodyPr/>
          <a:lstStyle/>
          <a:p>
            <a:fld id="{DBBA5B3B-2FED-4601-94B6-7D469E47D7BE}" type="slidenum">
              <a:rPr lang="en-US" smtClean="0"/>
              <a:t>35</a:t>
            </a:fld>
            <a:endParaRPr lang="en-US" dirty="0"/>
          </a:p>
        </p:txBody>
      </p:sp>
    </p:spTree>
    <p:extLst>
      <p:ext uri="{BB962C8B-B14F-4D97-AF65-F5344CB8AC3E}">
        <p14:creationId xmlns:p14="http://schemas.microsoft.com/office/powerpoint/2010/main" val="1848746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36</a:t>
            </a:fld>
            <a:endParaRPr lang="en-US" dirty="0"/>
          </a:p>
        </p:txBody>
      </p:sp>
    </p:spTree>
    <p:extLst>
      <p:ext uri="{BB962C8B-B14F-4D97-AF65-F5344CB8AC3E}">
        <p14:creationId xmlns:p14="http://schemas.microsoft.com/office/powerpoint/2010/main" val="2132097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37</a:t>
            </a:fld>
            <a:endParaRPr lang="en-US" dirty="0"/>
          </a:p>
        </p:txBody>
      </p:sp>
    </p:spTree>
    <p:extLst>
      <p:ext uri="{BB962C8B-B14F-4D97-AF65-F5344CB8AC3E}">
        <p14:creationId xmlns:p14="http://schemas.microsoft.com/office/powerpoint/2010/main" val="3115465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38</a:t>
            </a:fld>
            <a:endParaRPr lang="en-US" dirty="0"/>
          </a:p>
        </p:txBody>
      </p:sp>
    </p:spTree>
    <p:extLst>
      <p:ext uri="{BB962C8B-B14F-4D97-AF65-F5344CB8AC3E}">
        <p14:creationId xmlns:p14="http://schemas.microsoft.com/office/powerpoint/2010/main" val="1828127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39</a:t>
            </a:fld>
            <a:endParaRPr lang="en-US" dirty="0"/>
          </a:p>
        </p:txBody>
      </p:sp>
    </p:spTree>
    <p:extLst>
      <p:ext uri="{BB962C8B-B14F-4D97-AF65-F5344CB8AC3E}">
        <p14:creationId xmlns:p14="http://schemas.microsoft.com/office/powerpoint/2010/main" val="9834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define what friendship is? (Read)</a:t>
            </a:r>
          </a:p>
          <a:p>
            <a:endParaRPr lang="en-US" dirty="0"/>
          </a:p>
          <a:p>
            <a:r>
              <a:rPr lang="en-US" dirty="0"/>
              <a:t>(after Safety explain: When people have friends, they are safer. It’s more caring eyes-on the person, someone to wonder where they are if they aren’t at their weekly yoga class, or art group, or workplace, community members that have connected and care about the person. </a:t>
            </a:r>
          </a:p>
        </p:txBody>
      </p:sp>
      <p:sp>
        <p:nvSpPr>
          <p:cNvPr id="4" name="Slide Number Placeholder 3"/>
          <p:cNvSpPr>
            <a:spLocks noGrp="1"/>
          </p:cNvSpPr>
          <p:nvPr>
            <p:ph type="sldNum" sz="quarter" idx="5"/>
          </p:nvPr>
        </p:nvSpPr>
        <p:spPr/>
        <p:txBody>
          <a:bodyPr/>
          <a:lstStyle/>
          <a:p>
            <a:fld id="{DBBA5B3B-2FED-4601-94B6-7D469E47D7BE}" type="slidenum">
              <a:rPr lang="en-US" smtClean="0"/>
              <a:t>4</a:t>
            </a:fld>
            <a:endParaRPr lang="en-US" dirty="0"/>
          </a:p>
        </p:txBody>
      </p:sp>
    </p:spTree>
    <p:extLst>
      <p:ext uri="{BB962C8B-B14F-4D97-AF65-F5344CB8AC3E}">
        <p14:creationId xmlns:p14="http://schemas.microsoft.com/office/powerpoint/2010/main" val="3859231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40</a:t>
            </a:fld>
            <a:endParaRPr lang="en-US" dirty="0"/>
          </a:p>
        </p:txBody>
      </p:sp>
    </p:spTree>
    <p:extLst>
      <p:ext uri="{BB962C8B-B14F-4D97-AF65-F5344CB8AC3E}">
        <p14:creationId xmlns:p14="http://schemas.microsoft.com/office/powerpoint/2010/main" val="3880932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41</a:t>
            </a:fld>
            <a:endParaRPr lang="en-US" dirty="0"/>
          </a:p>
        </p:txBody>
      </p:sp>
    </p:spTree>
    <p:extLst>
      <p:ext uri="{BB962C8B-B14F-4D97-AF65-F5344CB8AC3E}">
        <p14:creationId xmlns:p14="http://schemas.microsoft.com/office/powerpoint/2010/main" val="2905126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you with this thought: (read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42</a:t>
            </a:fld>
            <a:endParaRPr lang="en-US" dirty="0"/>
          </a:p>
        </p:txBody>
      </p:sp>
    </p:spTree>
    <p:extLst>
      <p:ext uri="{BB962C8B-B14F-4D97-AF65-F5344CB8AC3E}">
        <p14:creationId xmlns:p14="http://schemas.microsoft.com/office/powerpoint/2010/main" val="55542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There are still so many ways in which people with disabilities are segregated and not given opportunities to truly connect with others in their communities. </a:t>
            </a:r>
            <a:br>
              <a:rPr lang="en-US" dirty="0"/>
            </a:br>
            <a:endParaRPr lang="en-US" dirty="0"/>
          </a:p>
        </p:txBody>
      </p:sp>
      <p:sp>
        <p:nvSpPr>
          <p:cNvPr id="4" name="Slide Number Placeholder 3"/>
          <p:cNvSpPr>
            <a:spLocks noGrp="1"/>
          </p:cNvSpPr>
          <p:nvPr>
            <p:ph type="sldNum" sz="quarter" idx="5"/>
          </p:nvPr>
        </p:nvSpPr>
        <p:spPr/>
        <p:txBody>
          <a:bodyPr/>
          <a:lstStyle/>
          <a:p>
            <a:fld id="{DBBA5B3B-2FED-4601-94B6-7D469E47D7BE}" type="slidenum">
              <a:rPr lang="en-US" smtClean="0"/>
              <a:t>5</a:t>
            </a:fld>
            <a:endParaRPr lang="en-US" dirty="0"/>
          </a:p>
        </p:txBody>
      </p:sp>
    </p:spTree>
    <p:extLst>
      <p:ext uri="{BB962C8B-B14F-4D97-AF65-F5344CB8AC3E}">
        <p14:creationId xmlns:p14="http://schemas.microsoft.com/office/powerpoint/2010/main" val="428202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employment essential? The first question people ask often is: What do you? A big questions, implying what one does for work. </a:t>
            </a:r>
          </a:p>
          <a:p>
            <a:endParaRPr lang="en-US" dirty="0"/>
          </a:p>
          <a:p>
            <a:r>
              <a:rPr lang="en-US" dirty="0"/>
              <a:t>If you were unemployed, what would you miss most? For some it would be the money but for many losing the social aspects of working would be the hardest thing to miss out on. There’s something really nice about working with people you like, even just having that one or two work buddies to catch up with over breaks and lunch. Those friendships can blossom outside of work into friendships. I’m sure many of you have friends that you met at work over the years. </a:t>
            </a:r>
          </a:p>
        </p:txBody>
      </p:sp>
      <p:sp>
        <p:nvSpPr>
          <p:cNvPr id="4" name="Slide Number Placeholder 3"/>
          <p:cNvSpPr>
            <a:spLocks noGrp="1"/>
          </p:cNvSpPr>
          <p:nvPr>
            <p:ph type="sldNum" sz="quarter" idx="5"/>
          </p:nvPr>
        </p:nvSpPr>
        <p:spPr/>
        <p:txBody>
          <a:bodyPr/>
          <a:lstStyle/>
          <a:p>
            <a:fld id="{DBBA5B3B-2FED-4601-94B6-7D469E47D7BE}" type="slidenum">
              <a:rPr lang="en-US" smtClean="0"/>
              <a:t>6</a:t>
            </a:fld>
            <a:endParaRPr lang="en-US" dirty="0"/>
          </a:p>
        </p:txBody>
      </p:sp>
    </p:spTree>
    <p:extLst>
      <p:ext uri="{BB962C8B-B14F-4D97-AF65-F5344CB8AC3E}">
        <p14:creationId xmlns:p14="http://schemas.microsoft.com/office/powerpoint/2010/main" val="3969613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unemployed can affect people in many health-related ways, I’m going to go over why being employed is so significant, not only for one’s physical health but also affects people in numerous other ways. </a:t>
            </a:r>
          </a:p>
        </p:txBody>
      </p:sp>
      <p:sp>
        <p:nvSpPr>
          <p:cNvPr id="4" name="Slide Number Placeholder 3"/>
          <p:cNvSpPr>
            <a:spLocks noGrp="1"/>
          </p:cNvSpPr>
          <p:nvPr>
            <p:ph type="sldNum" sz="quarter" idx="5"/>
          </p:nvPr>
        </p:nvSpPr>
        <p:spPr/>
        <p:txBody>
          <a:bodyPr/>
          <a:lstStyle/>
          <a:p>
            <a:fld id="{DBBA5B3B-2FED-4601-94B6-7D469E47D7BE}" type="slidenum">
              <a:rPr lang="en-US" smtClean="0"/>
              <a:t>7</a:t>
            </a:fld>
            <a:endParaRPr lang="en-US" dirty="0"/>
          </a:p>
        </p:txBody>
      </p:sp>
    </p:spTree>
    <p:extLst>
      <p:ext uri="{BB962C8B-B14F-4D97-AF65-F5344CB8AC3E}">
        <p14:creationId xmlns:p14="http://schemas.microsoft.com/office/powerpoint/2010/main" val="397554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p:txBody>
      </p:sp>
      <p:sp>
        <p:nvSpPr>
          <p:cNvPr id="4" name="Slide Number Placeholder 3"/>
          <p:cNvSpPr>
            <a:spLocks noGrp="1"/>
          </p:cNvSpPr>
          <p:nvPr>
            <p:ph type="sldNum" sz="quarter" idx="5"/>
          </p:nvPr>
        </p:nvSpPr>
        <p:spPr/>
        <p:txBody>
          <a:bodyPr/>
          <a:lstStyle/>
          <a:p>
            <a:fld id="{DBBA5B3B-2FED-4601-94B6-7D469E47D7BE}" type="slidenum">
              <a:rPr lang="en-US" smtClean="0"/>
              <a:t>8</a:t>
            </a:fld>
            <a:endParaRPr lang="en-US" dirty="0"/>
          </a:p>
        </p:txBody>
      </p:sp>
    </p:spTree>
    <p:extLst>
      <p:ext uri="{BB962C8B-B14F-4D97-AF65-F5344CB8AC3E}">
        <p14:creationId xmlns:p14="http://schemas.microsoft.com/office/powerpoint/2010/main" val="402960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DBBA5B3B-2FED-4601-94B6-7D469E47D7BE}" type="slidenum">
              <a:rPr lang="en-US" smtClean="0"/>
              <a:t>9</a:t>
            </a:fld>
            <a:endParaRPr lang="en-US" dirty="0"/>
          </a:p>
        </p:txBody>
      </p:sp>
    </p:spTree>
    <p:extLst>
      <p:ext uri="{BB962C8B-B14F-4D97-AF65-F5344CB8AC3E}">
        <p14:creationId xmlns:p14="http://schemas.microsoft.com/office/powerpoint/2010/main" val="323016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ECFF-CE70-4F83-B830-C373B5B4D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1E5C6-2C96-4AEA-B227-518164C7C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F9CBCE-50A9-4565-B991-65138A5E7305}"/>
              </a:ext>
            </a:extLst>
          </p:cNvPr>
          <p:cNvSpPr>
            <a:spLocks noGrp="1"/>
          </p:cNvSpPr>
          <p:nvPr>
            <p:ph type="dt" sz="half" idx="10"/>
          </p:nvPr>
        </p:nvSpPr>
        <p:spPr/>
        <p:txBody>
          <a:bodyPr/>
          <a:lstStyle/>
          <a:p>
            <a:fld id="{EA0C0817-A112-4847-8014-A94B7D2A4EA3}" type="datetime1">
              <a:rPr lang="en-US" smtClean="0"/>
              <a:t>5/13/2021</a:t>
            </a:fld>
            <a:endParaRPr lang="en-US" dirty="0"/>
          </a:p>
        </p:txBody>
      </p:sp>
      <p:sp>
        <p:nvSpPr>
          <p:cNvPr id="5" name="Footer Placeholder 4">
            <a:extLst>
              <a:ext uri="{FF2B5EF4-FFF2-40B4-BE49-F238E27FC236}">
                <a16:creationId xmlns:a16="http://schemas.microsoft.com/office/drawing/2014/main" id="{27BE2AE7-0B64-4E35-AD22-E1B8060B471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C90090-9198-4EFD-B1EC-9C33EC03CBC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1540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AAA0-18BD-42DE-94F4-59D88051CA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7A745-60E7-4B53-810E-778F9ACE5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55C86-4D82-4EA2-AA34-DF94D6E26831}"/>
              </a:ext>
            </a:extLst>
          </p:cNvPr>
          <p:cNvSpPr>
            <a:spLocks noGrp="1"/>
          </p:cNvSpPr>
          <p:nvPr>
            <p:ph type="dt" sz="half" idx="10"/>
          </p:nvPr>
        </p:nvSpPr>
        <p:spPr/>
        <p:txBody>
          <a:bodyPr/>
          <a:lstStyle/>
          <a:p>
            <a:fld id="{134F40B7-36AB-4376-BE14-EF7004D79BB9}" type="datetime1">
              <a:rPr lang="en-US" smtClean="0"/>
              <a:t>5/13/2021</a:t>
            </a:fld>
            <a:endParaRPr lang="en-US" dirty="0"/>
          </a:p>
        </p:txBody>
      </p:sp>
      <p:sp>
        <p:nvSpPr>
          <p:cNvPr id="5" name="Footer Placeholder 4">
            <a:extLst>
              <a:ext uri="{FF2B5EF4-FFF2-40B4-BE49-F238E27FC236}">
                <a16:creationId xmlns:a16="http://schemas.microsoft.com/office/drawing/2014/main" id="{3413D3A5-8B31-4505-B2ED-A60E8BC4EE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D80F3E-FD63-48B2-A899-B6076044182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6931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DFE41-3D26-450D-9255-245207B18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5861EF-CD4B-4502-9E95-0D758DD60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CB546-CE1A-4876-A601-616A78167CB0}"/>
              </a:ext>
            </a:extLst>
          </p:cNvPr>
          <p:cNvSpPr>
            <a:spLocks noGrp="1"/>
          </p:cNvSpPr>
          <p:nvPr>
            <p:ph type="dt" sz="half" idx="10"/>
          </p:nvPr>
        </p:nvSpPr>
        <p:spPr/>
        <p:txBody>
          <a:bodyPr/>
          <a:lstStyle/>
          <a:p>
            <a:fld id="{FF87CAB8-DCAE-46A5-AADA-B3FAD11A54E0}" type="datetime1">
              <a:rPr lang="en-US" smtClean="0"/>
              <a:t>5/13/2021</a:t>
            </a:fld>
            <a:endParaRPr lang="en-US" dirty="0"/>
          </a:p>
        </p:txBody>
      </p:sp>
      <p:sp>
        <p:nvSpPr>
          <p:cNvPr id="5" name="Footer Placeholder 4">
            <a:extLst>
              <a:ext uri="{FF2B5EF4-FFF2-40B4-BE49-F238E27FC236}">
                <a16:creationId xmlns:a16="http://schemas.microsoft.com/office/drawing/2014/main" id="{BDD6D7D9-322F-472D-BCF7-36BA9EB44A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B07C51-38A9-4DCB-A1FA-84EACA9729EB}"/>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9486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E415-E5AE-4852-A6C0-444A7E7B3E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369F4-E45A-442D-B197-B08BC123A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F624F-BB25-4426-976D-86F0A58497B6}"/>
              </a:ext>
            </a:extLst>
          </p:cNvPr>
          <p:cNvSpPr>
            <a:spLocks noGrp="1"/>
          </p:cNvSpPr>
          <p:nvPr>
            <p:ph type="dt" sz="half" idx="10"/>
          </p:nvPr>
        </p:nvSpPr>
        <p:spPr/>
        <p:txBody>
          <a:bodyPr/>
          <a:lstStyle/>
          <a:p>
            <a:fld id="{7332B432-ACDA-4023-A761-2BAB76577B62}" type="datetime1">
              <a:rPr lang="en-US" smtClean="0"/>
              <a:t>5/13/2021</a:t>
            </a:fld>
            <a:endParaRPr lang="en-US" dirty="0"/>
          </a:p>
        </p:txBody>
      </p:sp>
      <p:sp>
        <p:nvSpPr>
          <p:cNvPr id="5" name="Footer Placeholder 4">
            <a:extLst>
              <a:ext uri="{FF2B5EF4-FFF2-40B4-BE49-F238E27FC236}">
                <a16:creationId xmlns:a16="http://schemas.microsoft.com/office/drawing/2014/main" id="{676B7520-32B1-4F99-ADD3-24FBA2DBD4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F62CB9-1EF1-4A3D-967A-859E76E4A36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0501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4474-447C-4429-9AB4-7F01D599A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5A07A-9140-4E2D-8F4C-E64C58DF6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E45E71-6E3F-4B1A-BD68-6777EDC0DD81}"/>
              </a:ext>
            </a:extLst>
          </p:cNvPr>
          <p:cNvSpPr>
            <a:spLocks noGrp="1"/>
          </p:cNvSpPr>
          <p:nvPr>
            <p:ph type="dt" sz="half" idx="10"/>
          </p:nvPr>
        </p:nvSpPr>
        <p:spPr/>
        <p:txBody>
          <a:bodyPr/>
          <a:lstStyle/>
          <a:p>
            <a:fld id="{D9C646AA-F36E-4540-911D-FFFC0A0EF24A}" type="datetime1">
              <a:rPr lang="en-US" smtClean="0"/>
              <a:t>5/13/2021</a:t>
            </a:fld>
            <a:endParaRPr lang="en-US" dirty="0"/>
          </a:p>
        </p:txBody>
      </p:sp>
      <p:sp>
        <p:nvSpPr>
          <p:cNvPr id="5" name="Footer Placeholder 4">
            <a:extLst>
              <a:ext uri="{FF2B5EF4-FFF2-40B4-BE49-F238E27FC236}">
                <a16:creationId xmlns:a16="http://schemas.microsoft.com/office/drawing/2014/main" id="{9173E31C-2C3F-4152-8B59-A9D68C853E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CF580-ABDF-4110-9DC2-370C51B510A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0065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EBA6-A8EB-4421-9C1F-4E3ACFBA72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8E146-5F0E-4283-A769-D429EF20A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7B3FA1-342E-4B67-BAF9-01976EE211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6B264D-71A8-441B-BA4F-8F2855E22874}"/>
              </a:ext>
            </a:extLst>
          </p:cNvPr>
          <p:cNvSpPr>
            <a:spLocks noGrp="1"/>
          </p:cNvSpPr>
          <p:nvPr>
            <p:ph type="dt" sz="half" idx="10"/>
          </p:nvPr>
        </p:nvSpPr>
        <p:spPr/>
        <p:txBody>
          <a:bodyPr/>
          <a:lstStyle/>
          <a:p>
            <a:fld id="{69186D26-FA5F-4637-B602-B7C2DC34CFD4}" type="datetime1">
              <a:rPr lang="en-US" smtClean="0"/>
              <a:t>5/13/2021</a:t>
            </a:fld>
            <a:endParaRPr lang="en-US" dirty="0"/>
          </a:p>
        </p:txBody>
      </p:sp>
      <p:sp>
        <p:nvSpPr>
          <p:cNvPr id="6" name="Footer Placeholder 5">
            <a:extLst>
              <a:ext uri="{FF2B5EF4-FFF2-40B4-BE49-F238E27FC236}">
                <a16:creationId xmlns:a16="http://schemas.microsoft.com/office/drawing/2014/main" id="{93330407-41C6-4DAF-9525-41FD4AF087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BCBF18-F5C7-4C37-A099-858BBC7C5476}"/>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310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04B0-E5A1-47B5-855E-F4EC53FE83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E7FB48-8C3D-45BE-9003-57D627FD02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211656-5A2C-4CFE-B67B-2757E4D5B9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5D6B80-CBB3-425F-9664-32F5BA312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B575FC-7914-44F1-8C23-F6C459518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4B2B1-F527-405E-A3D5-14AD0C4BA452}"/>
              </a:ext>
            </a:extLst>
          </p:cNvPr>
          <p:cNvSpPr>
            <a:spLocks noGrp="1"/>
          </p:cNvSpPr>
          <p:nvPr>
            <p:ph type="dt" sz="half" idx="10"/>
          </p:nvPr>
        </p:nvSpPr>
        <p:spPr/>
        <p:txBody>
          <a:bodyPr/>
          <a:lstStyle/>
          <a:p>
            <a:fld id="{8A7F15D8-96D1-4781-BC50-CA8A088B2FE4}" type="datetime1">
              <a:rPr lang="en-US" smtClean="0"/>
              <a:t>5/13/2021</a:t>
            </a:fld>
            <a:endParaRPr lang="en-US" dirty="0"/>
          </a:p>
        </p:txBody>
      </p:sp>
      <p:sp>
        <p:nvSpPr>
          <p:cNvPr id="8" name="Footer Placeholder 7">
            <a:extLst>
              <a:ext uri="{FF2B5EF4-FFF2-40B4-BE49-F238E27FC236}">
                <a16:creationId xmlns:a16="http://schemas.microsoft.com/office/drawing/2014/main" id="{7EA27B28-1849-40C1-BFC7-4E379072904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B4E6AB-83C6-4D85-92B8-8087DEA0A0B4}"/>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365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01F9-E82F-436A-8BE5-A7C6E9B01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50297-AFFB-4861-B739-9AD0D350366C}"/>
              </a:ext>
            </a:extLst>
          </p:cNvPr>
          <p:cNvSpPr>
            <a:spLocks noGrp="1"/>
          </p:cNvSpPr>
          <p:nvPr>
            <p:ph type="dt" sz="half" idx="10"/>
          </p:nvPr>
        </p:nvSpPr>
        <p:spPr/>
        <p:txBody>
          <a:bodyPr/>
          <a:lstStyle/>
          <a:p>
            <a:fld id="{F9A96C99-B8F8-4528-BD05-0E16E943DC09}" type="datetime1">
              <a:rPr lang="en-US" smtClean="0"/>
              <a:t>5/13/2021</a:t>
            </a:fld>
            <a:endParaRPr lang="en-US" dirty="0"/>
          </a:p>
        </p:txBody>
      </p:sp>
      <p:sp>
        <p:nvSpPr>
          <p:cNvPr id="4" name="Footer Placeholder 3">
            <a:extLst>
              <a:ext uri="{FF2B5EF4-FFF2-40B4-BE49-F238E27FC236}">
                <a16:creationId xmlns:a16="http://schemas.microsoft.com/office/drawing/2014/main" id="{6C6E025D-C2B8-4537-8517-AC68667237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952E2A-F749-48A6-927B-9490D82CBAF6}"/>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9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95DD0B-FDA6-4237-9ED8-09704640F8A0}"/>
              </a:ext>
            </a:extLst>
          </p:cNvPr>
          <p:cNvSpPr>
            <a:spLocks noGrp="1"/>
          </p:cNvSpPr>
          <p:nvPr>
            <p:ph type="dt" sz="half" idx="10"/>
          </p:nvPr>
        </p:nvSpPr>
        <p:spPr/>
        <p:txBody>
          <a:bodyPr/>
          <a:lstStyle/>
          <a:p>
            <a:fld id="{03636942-C211-4B28-8DBD-C953E00AF71B}" type="datetime1">
              <a:rPr lang="en-US" smtClean="0"/>
              <a:t>5/13/2021</a:t>
            </a:fld>
            <a:endParaRPr lang="en-US" dirty="0"/>
          </a:p>
        </p:txBody>
      </p:sp>
      <p:sp>
        <p:nvSpPr>
          <p:cNvPr id="3" name="Footer Placeholder 2">
            <a:extLst>
              <a:ext uri="{FF2B5EF4-FFF2-40B4-BE49-F238E27FC236}">
                <a16:creationId xmlns:a16="http://schemas.microsoft.com/office/drawing/2014/main" id="{F1F5DE21-8708-41B6-80E4-47F6E4D3DA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50B757D-0D28-44F5-8266-BC76F3E47B1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9111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CCDC-57A3-425A-9C78-1B18BDDD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A85157-FCB5-4A87-B4F4-54B26DA1E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D77D75-888D-4361-941F-C631439A3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518DB-9268-4C41-A642-2A5009DB12D0}"/>
              </a:ext>
            </a:extLst>
          </p:cNvPr>
          <p:cNvSpPr>
            <a:spLocks noGrp="1"/>
          </p:cNvSpPr>
          <p:nvPr>
            <p:ph type="dt" sz="half" idx="10"/>
          </p:nvPr>
        </p:nvSpPr>
        <p:spPr/>
        <p:txBody>
          <a:bodyPr/>
          <a:lstStyle/>
          <a:p>
            <a:fld id="{7E8D12A6-918A-48BD-8CB9-CA713993B0EA}" type="datetime1">
              <a:rPr lang="en-US" smtClean="0"/>
              <a:t>5/13/2021</a:t>
            </a:fld>
            <a:endParaRPr lang="en-US" dirty="0"/>
          </a:p>
        </p:txBody>
      </p:sp>
      <p:sp>
        <p:nvSpPr>
          <p:cNvPr id="6" name="Footer Placeholder 5">
            <a:extLst>
              <a:ext uri="{FF2B5EF4-FFF2-40B4-BE49-F238E27FC236}">
                <a16:creationId xmlns:a16="http://schemas.microsoft.com/office/drawing/2014/main" id="{00ACB82F-C6F6-438C-AE80-6B81820743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41F942-7B99-4C56-BFA3-61635E6828E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861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AE14-1248-4314-98E7-F28594665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AB0536-B51F-4382-B310-C2A93923C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94C3A8-6C37-4F56-A557-5A7F2501E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9E2B6-8B07-40F1-8638-499B050B040A}"/>
              </a:ext>
            </a:extLst>
          </p:cNvPr>
          <p:cNvSpPr>
            <a:spLocks noGrp="1"/>
          </p:cNvSpPr>
          <p:nvPr>
            <p:ph type="dt" sz="half" idx="10"/>
          </p:nvPr>
        </p:nvSpPr>
        <p:spPr/>
        <p:txBody>
          <a:bodyPr/>
          <a:lstStyle/>
          <a:p>
            <a:fld id="{E778CE86-875F-4587-BCF6-FA054AFC0D53}" type="datetime1">
              <a:rPr lang="en-US" smtClean="0"/>
              <a:pPr/>
              <a:t>5/13/2021</a:t>
            </a:fld>
            <a:endParaRPr lang="en-US" dirty="0"/>
          </a:p>
        </p:txBody>
      </p:sp>
      <p:sp>
        <p:nvSpPr>
          <p:cNvPr id="6" name="Footer Placeholder 5">
            <a:extLst>
              <a:ext uri="{FF2B5EF4-FFF2-40B4-BE49-F238E27FC236}">
                <a16:creationId xmlns:a16="http://schemas.microsoft.com/office/drawing/2014/main" id="{1533D8A3-993E-47FC-A17F-32C0839662D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811A06D-EF82-4B04-96AB-A50E2561FE97}"/>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625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AD938C-75B8-4328-A614-76647C8AE4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11B3E7-3510-431C-8AD6-D477912F05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8298C-8F5E-4AE6-AC8B-D9506CB9D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5/13/2021</a:t>
            </a:fld>
            <a:endParaRPr lang="en-US" dirty="0"/>
          </a:p>
        </p:txBody>
      </p:sp>
      <p:sp>
        <p:nvSpPr>
          <p:cNvPr id="5" name="Footer Placeholder 4">
            <a:extLst>
              <a:ext uri="{FF2B5EF4-FFF2-40B4-BE49-F238E27FC236}">
                <a16:creationId xmlns:a16="http://schemas.microsoft.com/office/drawing/2014/main" id="{A4DD7A07-737D-4887-8FAA-D27BA652C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3D5F19-7468-450C-B80F-C2C05C415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1870511"/>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8.sv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2F077A-8382-49B6-B8B5-EF5B69A9EA7F}"/>
              </a:ext>
            </a:extLst>
          </p:cNvPr>
          <p:cNvSpPr>
            <a:spLocks noGrp="1"/>
          </p:cNvSpPr>
          <p:nvPr>
            <p:ph type="ctrTitle"/>
          </p:nvPr>
        </p:nvSpPr>
        <p:spPr>
          <a:xfrm>
            <a:off x="4937758" y="3724480"/>
            <a:ext cx="6757415" cy="1748006"/>
          </a:xfrm>
        </p:spPr>
        <p:txBody>
          <a:bodyPr vert="horz" lIns="91440" tIns="45720" rIns="91440" bIns="45720" rtlCol="0" anchor="t">
            <a:normAutofit/>
          </a:bodyPr>
          <a:lstStyle/>
          <a:p>
            <a:pPr algn="r"/>
            <a:r>
              <a:rPr lang="en-US" sz="4000" b="1" dirty="0"/>
              <a:t>Friendship at Work:</a:t>
            </a:r>
            <a:br>
              <a:rPr lang="en-US" sz="4000" dirty="0"/>
            </a:br>
            <a:r>
              <a:rPr lang="en-US" sz="4000" b="1" dirty="0"/>
              <a:t>Creating Connections to Ensure Success</a:t>
            </a:r>
            <a:endParaRPr lang="en-US" sz="4000" dirty="0"/>
          </a:p>
        </p:txBody>
      </p:sp>
      <p:sp>
        <p:nvSpPr>
          <p:cNvPr id="4" name="TextBox 3">
            <a:extLst>
              <a:ext uri="{FF2B5EF4-FFF2-40B4-BE49-F238E27FC236}">
                <a16:creationId xmlns:a16="http://schemas.microsoft.com/office/drawing/2014/main" id="{F76267E8-02FB-46B0-AB5E-0631ADFA5358}"/>
              </a:ext>
            </a:extLst>
          </p:cNvPr>
          <p:cNvSpPr txBox="1"/>
          <p:nvPr/>
        </p:nvSpPr>
        <p:spPr>
          <a:xfrm>
            <a:off x="6533322" y="917227"/>
            <a:ext cx="5161851" cy="2073762"/>
          </a:xfrm>
          <a:prstGeom prst="rect">
            <a:avLst/>
          </a:prstGeom>
        </p:spPr>
        <p:txBody>
          <a:bodyPr vert="horz" lIns="91440" tIns="45720" rIns="91440" bIns="45720" rtlCol="0" anchor="b">
            <a:normAutofit/>
          </a:bodyPr>
          <a:lstStyle/>
          <a:p>
            <a:pPr algn="r">
              <a:lnSpc>
                <a:spcPct val="90000"/>
              </a:lnSpc>
              <a:spcBef>
                <a:spcPts val="1000"/>
              </a:spcBef>
              <a:buClr>
                <a:schemeClr val="accent1"/>
              </a:buClr>
              <a:buSzPct val="80000"/>
            </a:pPr>
            <a:r>
              <a:rPr lang="en-US" sz="2400" dirty="0"/>
              <a:t>The Arc of Massachusetts </a:t>
            </a:r>
          </a:p>
          <a:p>
            <a:pPr algn="r">
              <a:lnSpc>
                <a:spcPct val="90000"/>
              </a:lnSpc>
              <a:spcBef>
                <a:spcPts val="1000"/>
              </a:spcBef>
              <a:buClr>
                <a:schemeClr val="accent1"/>
              </a:buClr>
              <a:buSzPct val="80000"/>
            </a:pPr>
            <a:r>
              <a:rPr lang="en-US" sz="2400" dirty="0"/>
              <a:t>in Partnership with the </a:t>
            </a:r>
          </a:p>
          <a:p>
            <a:pPr algn="r">
              <a:lnSpc>
                <a:spcPct val="90000"/>
              </a:lnSpc>
              <a:spcBef>
                <a:spcPts val="1000"/>
              </a:spcBef>
              <a:buClr>
                <a:schemeClr val="accent1"/>
              </a:buClr>
              <a:buSzPct val="80000"/>
            </a:pPr>
            <a:r>
              <a:rPr lang="en-US" sz="2400" dirty="0"/>
              <a:t>Dept. of Developmental Services</a:t>
            </a:r>
          </a:p>
        </p:txBody>
      </p:sp>
      <p:pic>
        <p:nvPicPr>
          <p:cNvPr id="1026" name="Picture 2">
            <a:extLst>
              <a:ext uri="{FF2B5EF4-FFF2-40B4-BE49-F238E27FC236}">
                <a16:creationId xmlns:a16="http://schemas.microsoft.com/office/drawing/2014/main" id="{30FE8621-DF59-42ED-A191-E8E823747F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8112" y="3175522"/>
            <a:ext cx="2964704" cy="1950116"/>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Group">
            <a:extLst>
              <a:ext uri="{FF2B5EF4-FFF2-40B4-BE49-F238E27FC236}">
                <a16:creationId xmlns:a16="http://schemas.microsoft.com/office/drawing/2014/main" id="{A6BEFE08-AE65-43BD-A547-B88A0CEAA2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7477" y="1138176"/>
            <a:ext cx="2135083" cy="2135083"/>
          </a:xfrm>
          <a:prstGeom prst="rect">
            <a:avLst/>
          </a:prstGeom>
        </p:spPr>
      </p:pic>
      <p:sp>
        <p:nvSpPr>
          <p:cNvPr id="5" name="TextBox 4">
            <a:extLst>
              <a:ext uri="{FF2B5EF4-FFF2-40B4-BE49-F238E27FC236}">
                <a16:creationId xmlns:a16="http://schemas.microsoft.com/office/drawing/2014/main" id="{27CD3BA4-13C5-44C7-AE69-63693EE8F449}"/>
              </a:ext>
            </a:extLst>
          </p:cNvPr>
          <p:cNvSpPr txBox="1"/>
          <p:nvPr/>
        </p:nvSpPr>
        <p:spPr>
          <a:xfrm>
            <a:off x="6096000" y="5543931"/>
            <a:ext cx="3765692" cy="1538883"/>
          </a:xfrm>
          <a:prstGeom prst="rect">
            <a:avLst/>
          </a:prstGeom>
          <a:noFill/>
        </p:spPr>
        <p:txBody>
          <a:bodyPr wrap="square" rtlCol="0">
            <a:spAutoFit/>
          </a:bodyPr>
          <a:lstStyle/>
          <a:p>
            <a:pPr>
              <a:spcAft>
                <a:spcPts val="600"/>
              </a:spcAft>
            </a:pPr>
            <a:r>
              <a:rPr lang="en-US" sz="1400" dirty="0">
                <a:solidFill>
                  <a:schemeClr val="accent2">
                    <a:lumMod val="75000"/>
                  </a:schemeClr>
                </a:solidFill>
              </a:rPr>
              <a:t>Extensively Referenced: </a:t>
            </a:r>
          </a:p>
          <a:p>
            <a:pPr>
              <a:spcAft>
                <a:spcPts val="600"/>
              </a:spcAft>
            </a:pPr>
            <a:r>
              <a:rPr lang="en-US" sz="1400" i="1" dirty="0">
                <a:solidFill>
                  <a:schemeClr val="accent2">
                    <a:lumMod val="75000"/>
                  </a:schemeClr>
                </a:solidFill>
              </a:rPr>
              <a:t>Building Friendships at Work</a:t>
            </a:r>
          </a:p>
          <a:p>
            <a:pPr>
              <a:spcAft>
                <a:spcPts val="600"/>
              </a:spcAft>
            </a:pPr>
            <a:r>
              <a:rPr lang="en-US" sz="1400" i="1" dirty="0">
                <a:solidFill>
                  <a:schemeClr val="accent2">
                    <a:lumMod val="75000"/>
                  </a:schemeClr>
                </a:solidFill>
              </a:rPr>
              <a:t>A Toolkit for Employment Specialists, </a:t>
            </a:r>
          </a:p>
          <a:p>
            <a:pPr>
              <a:spcAft>
                <a:spcPts val="600"/>
              </a:spcAft>
            </a:pPr>
            <a:r>
              <a:rPr lang="en-US" sz="1400" i="1" dirty="0">
                <a:solidFill>
                  <a:schemeClr val="accent2">
                    <a:lumMod val="75000"/>
                  </a:schemeClr>
                </a:solidFill>
              </a:rPr>
              <a:t>Job Developers and Job Coaches</a:t>
            </a:r>
          </a:p>
          <a:p>
            <a:pPr>
              <a:spcAft>
                <a:spcPts val="600"/>
              </a:spcAft>
            </a:pPr>
            <a:endParaRPr lang="en-US" dirty="0"/>
          </a:p>
        </p:txBody>
      </p:sp>
    </p:spTree>
    <p:extLst>
      <p:ext uri="{BB962C8B-B14F-4D97-AF65-F5344CB8AC3E}">
        <p14:creationId xmlns:p14="http://schemas.microsoft.com/office/powerpoint/2010/main" val="166273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0" y="2027752"/>
            <a:ext cx="3739279" cy="2661052"/>
          </a:xfrm>
        </p:spPr>
        <p:txBody>
          <a:bodyPr vert="horz" lIns="91440" tIns="45720" rIns="91440" bIns="45720" rtlCol="0" anchor="ctr">
            <a:normAutofit/>
          </a:bodyPr>
          <a:lstStyle/>
          <a:p>
            <a:pPr algn="r"/>
            <a:r>
              <a:rPr lang="en-US" sz="3400" dirty="0"/>
              <a:t>Positive Non-Vocational Impact of Employment for People with Disabilities </a:t>
            </a:r>
          </a:p>
        </p:txBody>
      </p:sp>
      <p:graphicFrame>
        <p:nvGraphicFramePr>
          <p:cNvPr id="3" name="Diagram 2"/>
          <p:cNvGraphicFramePr/>
          <p:nvPr>
            <p:extLst>
              <p:ext uri="{D42A27DB-BD31-4B8C-83A1-F6EECF244321}">
                <p14:modId xmlns:p14="http://schemas.microsoft.com/office/powerpoint/2010/main" val="3881571006"/>
              </p:ext>
            </p:extLst>
          </p:nvPr>
        </p:nvGraphicFramePr>
        <p:xfrm>
          <a:off x="4050792" y="569040"/>
          <a:ext cx="7022216" cy="5906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31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Employment Represents…</a:t>
            </a:r>
          </a:p>
          <a:p>
            <a:pPr>
              <a:lnSpc>
                <a:spcPct val="90000"/>
              </a:lnSpc>
              <a:spcBef>
                <a:spcPct val="0"/>
              </a:spcBef>
              <a:spcAft>
                <a:spcPts val="600"/>
              </a:spcAft>
            </a:pPr>
            <a:endParaRPr lang="en-US" sz="4400" kern="1200">
              <a:solidFill>
                <a:schemeClr val="tx1"/>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p:cNvSpPr/>
          <p:nvPr/>
        </p:nvSpPr>
        <p:spPr>
          <a:xfrm>
            <a:off x="838200" y="1825625"/>
            <a:ext cx="10515600" cy="4351338"/>
          </a:xfrm>
          <a:prstGeom prst="rect">
            <a:avLst/>
          </a:prstGeom>
        </p:spPr>
        <p:txBody>
          <a:bodyPr vert="horz" lIns="91440" tIns="45720" rIns="91440" bIns="45720" rtlCol="0">
            <a:normAutofit/>
          </a:bodyPr>
          <a:lstStyle/>
          <a:p>
            <a:pPr marL="342900" lvl="0" indent="-228600">
              <a:lnSpc>
                <a:spcPct val="90000"/>
              </a:lnSpc>
              <a:spcBef>
                <a:spcPct val="20000"/>
              </a:spcBef>
              <a:buFont typeface="Arial" panose="020B0604020202020204" pitchFamily="34" charset="0"/>
              <a:buChar char="•"/>
            </a:pPr>
            <a:r>
              <a:rPr lang="en-US" sz="2800" dirty="0"/>
              <a:t>Desirable social role </a:t>
            </a:r>
          </a:p>
          <a:p>
            <a:pPr marL="342900" lvl="0" indent="-228600">
              <a:lnSpc>
                <a:spcPct val="90000"/>
              </a:lnSpc>
              <a:spcBef>
                <a:spcPct val="20000"/>
              </a:spcBef>
              <a:buFont typeface="Arial" panose="020B0604020202020204" pitchFamily="34" charset="0"/>
              <a:buChar char="•"/>
            </a:pPr>
            <a:r>
              <a:rPr lang="en-US" sz="2800" dirty="0"/>
              <a:t>Affirmation of his or her own identity</a:t>
            </a:r>
          </a:p>
          <a:p>
            <a:pPr marL="342900" lvl="0" indent="-228600">
              <a:lnSpc>
                <a:spcPct val="90000"/>
              </a:lnSpc>
              <a:spcBef>
                <a:spcPct val="20000"/>
              </a:spcBef>
              <a:buFont typeface="Arial" panose="020B0604020202020204" pitchFamily="34" charset="0"/>
              <a:buChar char="•"/>
            </a:pPr>
            <a:r>
              <a:rPr lang="en-US" sz="2800" dirty="0"/>
              <a:t>A symbol of 'normal’ functioning and ability</a:t>
            </a:r>
          </a:p>
          <a:p>
            <a:pPr marL="342900" lvl="0" indent="-228600">
              <a:lnSpc>
                <a:spcPct val="90000"/>
              </a:lnSpc>
              <a:spcBef>
                <a:spcPct val="20000"/>
              </a:spcBef>
              <a:buFont typeface="Arial" panose="020B0604020202020204" pitchFamily="34" charset="0"/>
              <a:buChar char="•"/>
            </a:pPr>
            <a:endParaRPr lang="en-US" sz="2800" dirty="0"/>
          </a:p>
          <a:p>
            <a:pPr marL="114300" lvl="0">
              <a:lnSpc>
                <a:spcPct val="90000"/>
              </a:lnSpc>
              <a:spcBef>
                <a:spcPct val="20000"/>
              </a:spcBef>
            </a:pPr>
            <a:r>
              <a:rPr lang="en-US" sz="2800" dirty="0"/>
              <a:t>“People may perceive themselves as </a:t>
            </a:r>
            <a:r>
              <a:rPr lang="en-US" sz="2800" b="1" dirty="0"/>
              <a:t>“able” </a:t>
            </a:r>
            <a:r>
              <a:rPr lang="en-US" sz="2800" dirty="0"/>
              <a:t>which may lead to improved feelings of self-efficacy and self-determination… this enhances social and civic interactions with others.”</a:t>
            </a:r>
          </a:p>
          <a:p>
            <a:pPr marL="342900" lvl="0" indent="-228600">
              <a:lnSpc>
                <a:spcPct val="90000"/>
              </a:lnSpc>
              <a:spcBef>
                <a:spcPct val="20000"/>
              </a:spcBef>
              <a:buFont typeface="Arial" panose="020B0604020202020204" pitchFamily="34" charset="0"/>
              <a:buChar char="•"/>
            </a:pPr>
            <a:endParaRPr lang="en-US" dirty="0"/>
          </a:p>
          <a:p>
            <a:pPr marL="342900" lvl="0" indent="-228600">
              <a:lnSpc>
                <a:spcPct val="90000"/>
              </a:lnSpc>
              <a:spcBef>
                <a:spcPct val="20000"/>
              </a:spcBef>
              <a:buFont typeface="Arial" panose="020B0604020202020204" pitchFamily="34" charset="0"/>
              <a:buChar char="•"/>
            </a:pPr>
            <a:endParaRPr lang="en-US" dirty="0"/>
          </a:p>
          <a:p>
            <a:pPr marL="114300" lvl="0">
              <a:lnSpc>
                <a:spcPct val="90000"/>
              </a:lnSpc>
              <a:spcBef>
                <a:spcPct val="20000"/>
              </a:spcBef>
            </a:pPr>
            <a:r>
              <a:rPr lang="en-US" dirty="0"/>
              <a:t>							-T. </a:t>
            </a:r>
            <a:r>
              <a:rPr lang="en-US" dirty="0" err="1"/>
              <a:t>Araten</a:t>
            </a:r>
            <a:r>
              <a:rPr lang="en-US" dirty="0"/>
              <a:t> and M.A. Stein</a:t>
            </a:r>
          </a:p>
        </p:txBody>
      </p:sp>
    </p:spTree>
    <p:extLst>
      <p:ext uri="{BB962C8B-B14F-4D97-AF65-F5344CB8AC3E}">
        <p14:creationId xmlns:p14="http://schemas.microsoft.com/office/powerpoint/2010/main" val="199362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25127" y="1251284"/>
            <a:ext cx="5238466" cy="5478105"/>
          </a:xfrm>
          <a:prstGeom prst="rect">
            <a:avLst/>
          </a:prstGeom>
        </p:spPr>
        <p:txBody>
          <a:bodyPr vert="horz" lIns="91440" tIns="45720" rIns="91440" bIns="45720" rtlCol="0" anchor="b">
            <a:normAutofit/>
          </a:bodyPr>
          <a:lstStyle/>
          <a:p>
            <a:pPr marL="342900" marR="0" lvl="2" indent="-342900" fontAlgn="auto">
              <a:lnSpc>
                <a:spcPct val="90000"/>
              </a:lnSpc>
              <a:spcBef>
                <a:spcPct val="0"/>
              </a:spcBef>
              <a:spcAft>
                <a:spcPts val="600"/>
              </a:spcAft>
              <a:buClrTx/>
              <a:buSzTx/>
              <a:tabLst/>
              <a:defRPr/>
            </a:pPr>
            <a:r>
              <a:rPr kumimoji="0" lang="en-US" sz="2800" b="0" i="0" u="none" strike="noStrike" kern="1200" cap="none" spc="0" normalizeH="0" baseline="0" noProof="0" dirty="0">
                <a:ln>
                  <a:noFill/>
                </a:ln>
                <a:solidFill>
                  <a:schemeClr val="tx1"/>
                </a:solidFill>
                <a:effectLst/>
                <a:uLnTx/>
                <a:uFillTx/>
                <a:latin typeface="+mj-lt"/>
                <a:ea typeface="+mj-ea"/>
                <a:cs typeface="+mj-cs"/>
              </a:rPr>
              <a:t>“Competitive employment may be associated with </a:t>
            </a:r>
            <a:r>
              <a:rPr kumimoji="0" lang="en-US" sz="2800" b="1" i="0" u="none" strike="noStrike" kern="1200" cap="none" spc="0" normalizeH="0" baseline="0" noProof="0" dirty="0">
                <a:ln>
                  <a:noFill/>
                </a:ln>
                <a:solidFill>
                  <a:schemeClr val="tx1"/>
                </a:solidFill>
                <a:effectLst/>
                <a:uLnTx/>
                <a:uFillTx/>
                <a:latin typeface="+mj-lt"/>
                <a:ea typeface="+mj-ea"/>
                <a:cs typeface="+mj-cs"/>
              </a:rPr>
              <a:t>greater improvement over time in symptom control, quality of life, self-esteem, and social functioning</a:t>
            </a:r>
            <a:r>
              <a:rPr kumimoji="0" lang="en-US" sz="2800" b="0" i="0" u="none" strike="noStrike" kern="1200" cap="none" spc="0" normalizeH="0" baseline="0" noProof="0" dirty="0">
                <a:ln>
                  <a:noFill/>
                </a:ln>
                <a:solidFill>
                  <a:schemeClr val="tx1"/>
                </a:solidFill>
                <a:effectLst/>
                <a:uLnTx/>
                <a:uFillTx/>
                <a:latin typeface="+mj-lt"/>
                <a:ea typeface="+mj-ea"/>
                <a:cs typeface="+mj-cs"/>
              </a:rPr>
              <a:t>, compared with no employment.”</a:t>
            </a:r>
          </a:p>
          <a:p>
            <a:pPr marL="342900" marR="0" lvl="2" indent="-342900" fontAlgn="auto">
              <a:lnSpc>
                <a:spcPct val="90000"/>
              </a:lnSpc>
              <a:spcBef>
                <a:spcPct val="0"/>
              </a:spcBef>
              <a:spcAft>
                <a:spcPts val="600"/>
              </a:spcAft>
              <a:buClrTx/>
              <a:buSzTx/>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342900" marR="0" lvl="2" indent="-342900" fontAlgn="auto">
              <a:lnSpc>
                <a:spcPct val="90000"/>
              </a:lnSpc>
              <a:spcBef>
                <a:spcPct val="0"/>
              </a:spcBef>
              <a:spcAft>
                <a:spcPts val="600"/>
              </a:spcAft>
              <a:buClrTx/>
              <a:buSzTx/>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342900" marR="0" lvl="2" indent="-342900" fontAlgn="auto">
              <a:lnSpc>
                <a:spcPct val="90000"/>
              </a:lnSpc>
              <a:spcBef>
                <a:spcPct val="0"/>
              </a:spcBef>
              <a:spcAft>
                <a:spcPts val="600"/>
              </a:spcAft>
              <a:buClrTx/>
              <a:buSzTx/>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342900" marR="0" lvl="2" indent="-342900" fontAlgn="auto">
              <a:lnSpc>
                <a:spcPct val="90000"/>
              </a:lnSpc>
              <a:spcBef>
                <a:spcPct val="0"/>
              </a:spcBef>
              <a:spcAft>
                <a:spcPts val="600"/>
              </a:spcAft>
              <a:buClrTx/>
              <a:buSzTx/>
              <a:tabLst/>
              <a:defRPr/>
            </a:pPr>
            <a:r>
              <a:rPr kumimoji="0" lang="en-US" sz="2000" b="0" i="1" u="none" strike="noStrike" kern="1200" cap="none" spc="0" normalizeH="0" baseline="0" noProof="0" dirty="0">
                <a:ln>
                  <a:noFill/>
                </a:ln>
                <a:solidFill>
                  <a:schemeClr val="tx1"/>
                </a:solidFill>
                <a:effectLst/>
                <a:uLnTx/>
                <a:uFillTx/>
                <a:latin typeface="+mj-lt"/>
                <a:ea typeface="+mj-ea"/>
                <a:cs typeface="+mj-cs"/>
              </a:rPr>
              <a:t>(Supported Employment: Assessing the Evidence)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a:p>
            <a:pPr marL="342900" marR="0" lvl="0" indent="-342900" fontAlgn="auto">
              <a:lnSpc>
                <a:spcPct val="90000"/>
              </a:lnSpc>
              <a:spcBef>
                <a:spcPct val="0"/>
              </a:spcBef>
              <a:spcAft>
                <a:spcPts val="600"/>
              </a:spcAft>
              <a:buClrTx/>
              <a:buSzTx/>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a:p>
            <a:pPr marL="342900" marR="0" lvl="0" indent="-342900" fontAlgn="auto">
              <a:lnSpc>
                <a:spcPct val="90000"/>
              </a:lnSpc>
              <a:spcBef>
                <a:spcPct val="0"/>
              </a:spcBef>
              <a:spcAft>
                <a:spcPts val="600"/>
              </a:spcAft>
              <a:buClrTx/>
              <a:buSzTx/>
              <a:tabLst/>
              <a:defRPr/>
            </a:pP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Upward trend">
            <a:extLst>
              <a:ext uri="{FF2B5EF4-FFF2-40B4-BE49-F238E27FC236}">
                <a16:creationId xmlns:a16="http://schemas.microsoft.com/office/drawing/2014/main" id="{ADADC089-DF62-4092-86AA-71CCD1DE4B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57758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ocial support.png"/>
          <p:cNvPicPr>
            <a:picLocks noChangeAspect="1"/>
          </p:cNvPicPr>
          <p:nvPr/>
        </p:nvPicPr>
        <p:blipFill rotWithShape="1">
          <a:blip r:embed="rId3" cstate="print"/>
          <a:srcRect l="4444" r="1" b="1"/>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3875" y="5317240"/>
            <a:ext cx="11210925" cy="744836"/>
          </a:xfrm>
          <a:prstGeom prst="rect">
            <a:avLst/>
          </a:prstGeom>
        </p:spPr>
        <p:txBody>
          <a:bodyPr vert="horz" lIns="91440" tIns="45720" rIns="91440" bIns="45720" rtlCol="0" anchor="ctr">
            <a:normAutofit lnSpcReduction="10000"/>
          </a:bodyPr>
          <a:lstStyle/>
          <a:p>
            <a:pPr marL="342900" lvl="0" indent="-342900" algn="ctr">
              <a:lnSpc>
                <a:spcPct val="90000"/>
              </a:lnSpc>
              <a:spcBef>
                <a:spcPct val="0"/>
              </a:spcBef>
              <a:spcAft>
                <a:spcPts val="600"/>
              </a:spcAft>
            </a:pPr>
            <a:r>
              <a:rPr lang="en-US" sz="2400" dirty="0">
                <a:solidFill>
                  <a:schemeClr val="tx1">
                    <a:lumMod val="85000"/>
                    <a:lumOff val="15000"/>
                  </a:schemeClr>
                </a:solidFill>
                <a:latin typeface="+mj-lt"/>
                <a:ea typeface="+mj-ea"/>
                <a:cs typeface="+mj-cs"/>
              </a:rPr>
              <a:t>“Gainful employment provides individuals with financial resources needed for participating in community events and social activities…”</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77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03D8AE-CDE2-4758-AFC0-F448C2597473}"/>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5200"/>
              <a:t>Supporting Friendship at Work</a:t>
            </a:r>
          </a:p>
        </p:txBody>
      </p:sp>
      <p:pic>
        <p:nvPicPr>
          <p:cNvPr id="23" name="image17.png" descr="Contest Photo - Click to see Details">
            <a:extLst>
              <a:ext uri="{FF2B5EF4-FFF2-40B4-BE49-F238E27FC236}">
                <a16:creationId xmlns:a16="http://schemas.microsoft.com/office/drawing/2014/main" id="{FD6418AA-A5CE-4AEB-83CE-D6619936CD2A}"/>
              </a:ext>
            </a:extLst>
          </p:cNvPr>
          <p:cNvPicPr>
            <a:picLocks/>
          </p:cNvPicPr>
          <p:nvPr/>
        </p:nvPicPr>
        <p:blipFill rotWithShape="1">
          <a:blip r:embed="rId3"/>
          <a:srcRect r="5971" b="-2"/>
          <a:stretch/>
        </p:blipFill>
        <p:spPr>
          <a:xfrm>
            <a:off x="20" y="10"/>
            <a:ext cx="4992985" cy="6857990"/>
          </a:xfrm>
          <a:prstGeom prst="rect">
            <a:avLst/>
          </a:prstGeom>
        </p:spPr>
      </p:pic>
    </p:spTree>
    <p:extLst>
      <p:ext uri="{BB962C8B-B14F-4D97-AF65-F5344CB8AC3E}">
        <p14:creationId xmlns:p14="http://schemas.microsoft.com/office/powerpoint/2010/main" val="309116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20AEB5B-DFC7-42B4-9FAA-6B95E01D0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5124" y="0"/>
            <a:ext cx="7476877" cy="6858000"/>
          </a:xfrm>
          <a:custGeom>
            <a:avLst/>
            <a:gdLst>
              <a:gd name="connsiteX0" fmla="*/ 637332 w 7476877"/>
              <a:gd name="connsiteY0" fmla="*/ 4332728 h 6858000"/>
              <a:gd name="connsiteX1" fmla="*/ 1576347 w 7476877"/>
              <a:gd name="connsiteY1" fmla="*/ 4332728 h 6858000"/>
              <a:gd name="connsiteX2" fmla="*/ 1720345 w 7476877"/>
              <a:gd name="connsiteY2" fmla="*/ 4419228 h 6858000"/>
              <a:gd name="connsiteX3" fmla="*/ 2190864 w 7476877"/>
              <a:gd name="connsiteY3" fmla="*/ 5245095 h 6858000"/>
              <a:gd name="connsiteX4" fmla="*/ 2190864 w 7476877"/>
              <a:gd name="connsiteY4" fmla="*/ 5413976 h 6858000"/>
              <a:gd name="connsiteX5" fmla="*/ 1720345 w 7476877"/>
              <a:gd name="connsiteY5" fmla="*/ 6239844 h 6858000"/>
              <a:gd name="connsiteX6" fmla="*/ 1576347 w 7476877"/>
              <a:gd name="connsiteY6" fmla="*/ 6326343 h 6858000"/>
              <a:gd name="connsiteX7" fmla="*/ 637332 w 7476877"/>
              <a:gd name="connsiteY7" fmla="*/ 6326343 h 6858000"/>
              <a:gd name="connsiteX8" fmla="*/ 491309 w 7476877"/>
              <a:gd name="connsiteY8" fmla="*/ 6239844 h 6858000"/>
              <a:gd name="connsiteX9" fmla="*/ 22817 w 7476877"/>
              <a:gd name="connsiteY9" fmla="*/ 5413976 h 6858000"/>
              <a:gd name="connsiteX10" fmla="*/ 22817 w 7476877"/>
              <a:gd name="connsiteY10" fmla="*/ 5245095 h 6858000"/>
              <a:gd name="connsiteX11" fmla="*/ 491309 w 7476877"/>
              <a:gd name="connsiteY11" fmla="*/ 4419228 h 6858000"/>
              <a:gd name="connsiteX12" fmla="*/ 637332 w 7476877"/>
              <a:gd name="connsiteY12" fmla="*/ 4332728 h 6858000"/>
              <a:gd name="connsiteX13" fmla="*/ 3853980 w 7476877"/>
              <a:gd name="connsiteY13" fmla="*/ 0 h 6858000"/>
              <a:gd name="connsiteX14" fmla="*/ 5043644 w 7476877"/>
              <a:gd name="connsiteY14" fmla="*/ 0 h 6858000"/>
              <a:gd name="connsiteX15" fmla="*/ 5083740 w 7476877"/>
              <a:gd name="connsiteY15" fmla="*/ 70378 h 6858000"/>
              <a:gd name="connsiteX16" fmla="*/ 5225307 w 7476877"/>
              <a:gd name="connsiteY16" fmla="*/ 318859 h 6858000"/>
              <a:gd name="connsiteX17" fmla="*/ 5225307 w 7476877"/>
              <a:gd name="connsiteY17" fmla="*/ 577503 h 6858000"/>
              <a:gd name="connsiteX18" fmla="*/ 4504695 w 7476877"/>
              <a:gd name="connsiteY18" fmla="*/ 1842337 h 6858000"/>
              <a:gd name="connsiteX19" fmla="*/ 4284162 w 7476877"/>
              <a:gd name="connsiteY19" fmla="*/ 1974811 h 6858000"/>
              <a:gd name="connsiteX20" fmla="*/ 2846045 w 7476877"/>
              <a:gd name="connsiteY20" fmla="*/ 1974811 h 6858000"/>
              <a:gd name="connsiteX21" fmla="*/ 2778342 w 7476877"/>
              <a:gd name="connsiteY21" fmla="*/ 1965645 h 6858000"/>
              <a:gd name="connsiteX22" fmla="*/ 2731777 w 7476877"/>
              <a:gd name="connsiteY22" fmla="*/ 1945746 h 6858000"/>
              <a:gd name="connsiteX23" fmla="*/ 2760233 w 7476877"/>
              <a:gd name="connsiteY23" fmla="*/ 1895581 h 6858000"/>
              <a:gd name="connsiteX24" fmla="*/ 3768459 w 7476877"/>
              <a:gd name="connsiteY24" fmla="*/ 118263 h 6858000"/>
              <a:gd name="connsiteX25" fmla="*/ 3819932 w 7476877"/>
              <a:gd name="connsiteY25" fmla="*/ 39732 h 6858000"/>
              <a:gd name="connsiteX26" fmla="*/ 1880237 w 7476877"/>
              <a:gd name="connsiteY26" fmla="*/ 0 h 6858000"/>
              <a:gd name="connsiteX27" fmla="*/ 2102124 w 7476877"/>
              <a:gd name="connsiteY27" fmla="*/ 0 h 6858000"/>
              <a:gd name="connsiteX28" fmla="*/ 2086946 w 7476877"/>
              <a:gd name="connsiteY28" fmla="*/ 26756 h 6858000"/>
              <a:gd name="connsiteX29" fmla="*/ 1911773 w 7476877"/>
              <a:gd name="connsiteY29" fmla="*/ 335552 h 6858000"/>
              <a:gd name="connsiteX30" fmla="*/ 1911773 w 7476877"/>
              <a:gd name="connsiteY30" fmla="*/ 594199 h 6858000"/>
              <a:gd name="connsiteX31" fmla="*/ 2629280 w 7476877"/>
              <a:gd name="connsiteY31" fmla="*/ 1859030 h 6858000"/>
              <a:gd name="connsiteX32" fmla="*/ 2723627 w 7476877"/>
              <a:gd name="connsiteY32" fmla="*/ 1956020 h 6858000"/>
              <a:gd name="connsiteX33" fmla="*/ 2734544 w 7476877"/>
              <a:gd name="connsiteY33" fmla="*/ 1960685 h 6858000"/>
              <a:gd name="connsiteX34" fmla="*/ 2676021 w 7476877"/>
              <a:gd name="connsiteY34" fmla="*/ 2063851 h 6858000"/>
              <a:gd name="connsiteX35" fmla="*/ 2632495 w 7476877"/>
              <a:gd name="connsiteY35" fmla="*/ 2140578 h 6858000"/>
              <a:gd name="connsiteX36" fmla="*/ 2677641 w 7476877"/>
              <a:gd name="connsiteY36" fmla="*/ 2159871 h 6858000"/>
              <a:gd name="connsiteX37" fmla="*/ 2754009 w 7476877"/>
              <a:gd name="connsiteY37" fmla="*/ 2170210 h 6858000"/>
              <a:gd name="connsiteX38" fmla="*/ 4376198 w 7476877"/>
              <a:gd name="connsiteY38" fmla="*/ 2170210 h 6858000"/>
              <a:gd name="connsiteX39" fmla="*/ 4624956 w 7476877"/>
              <a:gd name="connsiteY39" fmla="*/ 2020780 h 6858000"/>
              <a:gd name="connsiteX40" fmla="*/ 5437803 w 7476877"/>
              <a:gd name="connsiteY40" fmla="*/ 594055 h 6858000"/>
              <a:gd name="connsiteX41" fmla="*/ 5437803 w 7476877"/>
              <a:gd name="connsiteY41" fmla="*/ 302307 h 6858000"/>
              <a:gd name="connsiteX42" fmla="*/ 5294722 w 7476877"/>
              <a:gd name="connsiteY42" fmla="*/ 51168 h 6858000"/>
              <a:gd name="connsiteX43" fmla="*/ 5265570 w 7476877"/>
              <a:gd name="connsiteY43" fmla="*/ 0 h 6858000"/>
              <a:gd name="connsiteX44" fmla="*/ 7476877 w 7476877"/>
              <a:gd name="connsiteY44" fmla="*/ 0 h 6858000"/>
              <a:gd name="connsiteX45" fmla="*/ 7476877 w 7476877"/>
              <a:gd name="connsiteY45" fmla="*/ 6858000 h 6858000"/>
              <a:gd name="connsiteX46" fmla="*/ 3343303 w 7476877"/>
              <a:gd name="connsiteY46" fmla="*/ 6858000 h 6858000"/>
              <a:gd name="connsiteX47" fmla="*/ 3297958 w 7476877"/>
              <a:gd name="connsiteY47" fmla="*/ 6778065 h 6858000"/>
              <a:gd name="connsiteX48" fmla="*/ 1841286 w 7476877"/>
              <a:gd name="connsiteY48" fmla="*/ 4210218 h 6858000"/>
              <a:gd name="connsiteX49" fmla="*/ 1841286 w 7476877"/>
              <a:gd name="connsiteY49" fmla="*/ 3515516 h 6858000"/>
              <a:gd name="connsiteX50" fmla="*/ 2556859 w 7476877"/>
              <a:gd name="connsiteY50" fmla="*/ 2254092 h 6858000"/>
              <a:gd name="connsiteX51" fmla="*/ 2617166 w 7476877"/>
              <a:gd name="connsiteY51" fmla="*/ 2147787 h 6858000"/>
              <a:gd name="connsiteX52" fmla="*/ 2615044 w 7476877"/>
              <a:gd name="connsiteY52" fmla="*/ 2146880 h 6858000"/>
              <a:gd name="connsiteX53" fmla="*/ 2508620 w 7476877"/>
              <a:gd name="connsiteY53" fmla="*/ 2037473 h 6858000"/>
              <a:gd name="connsiteX54" fmla="*/ 1699276 w 7476877"/>
              <a:gd name="connsiteY54" fmla="*/ 610749 h 6858000"/>
              <a:gd name="connsiteX55" fmla="*/ 1699276 w 7476877"/>
              <a:gd name="connsiteY55" fmla="*/ 319000 h 6858000"/>
              <a:gd name="connsiteX56" fmla="*/ 1843322 w 7476877"/>
              <a:gd name="connsiteY56" fmla="*/ 650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476877" h="685800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99E4F2-CC4A-4D4A-8DCB-078B3765A812}"/>
              </a:ext>
            </a:extLst>
          </p:cNvPr>
          <p:cNvSpPr>
            <a:spLocks noGrp="1"/>
          </p:cNvSpPr>
          <p:nvPr>
            <p:ph type="title"/>
          </p:nvPr>
        </p:nvSpPr>
        <p:spPr>
          <a:xfrm>
            <a:off x="137719" y="2634137"/>
            <a:ext cx="6457183" cy="2274388"/>
          </a:xfrm>
        </p:spPr>
        <p:txBody>
          <a:bodyPr vert="horz" lIns="91440" tIns="45720" rIns="91440" bIns="45720" rtlCol="0" anchor="t">
            <a:normAutofit/>
          </a:bodyPr>
          <a:lstStyle/>
          <a:p>
            <a:r>
              <a:rPr lang="en-US" sz="3400" kern="1200" dirty="0">
                <a:solidFill>
                  <a:schemeClr val="tx1"/>
                </a:solidFill>
                <a:latin typeface="+mj-lt"/>
                <a:ea typeface="+mj-ea"/>
                <a:cs typeface="+mj-cs"/>
              </a:rPr>
              <a:t>What tools are available to help develop a good career plan that assists in facilitating relationships in the workplace?</a:t>
            </a:r>
          </a:p>
        </p:txBody>
      </p:sp>
      <p:grpSp>
        <p:nvGrpSpPr>
          <p:cNvPr id="11" name="Group 10">
            <a:extLst>
              <a:ext uri="{FF2B5EF4-FFF2-40B4-BE49-F238E27FC236}">
                <a16:creationId xmlns:a16="http://schemas.microsoft.com/office/drawing/2014/main" id="{64B93721-934F-4F1E-A868-0B2BA110D3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1960" y="561256"/>
            <a:ext cx="1128382" cy="847206"/>
            <a:chOff x="7393391" y="1075612"/>
            <a:chExt cx="1128382" cy="847206"/>
          </a:xfrm>
        </p:grpSpPr>
        <p:sp>
          <p:nvSpPr>
            <p:cNvPr id="12" name="Freeform 5">
              <a:extLst>
                <a:ext uri="{FF2B5EF4-FFF2-40B4-BE49-F238E27FC236}">
                  <a16:creationId xmlns:a16="http://schemas.microsoft.com/office/drawing/2014/main" id="{99494AF8-52DE-4016-B1B9-5D16974BA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C27115E3-8DBD-460F-8EAD-44E1261741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930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87418-08D1-47DB-98B6-81E863976B82}"/>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Person-Centered Career Planning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02717E5-AA58-4EAB-BBBC-494F94CE67BD}"/>
              </a:ext>
            </a:extLst>
          </p:cNvPr>
          <p:cNvSpPr>
            <a:spLocks noGrp="1"/>
          </p:cNvSpPr>
          <p:nvPr>
            <p:ph idx="1"/>
          </p:nvPr>
        </p:nvSpPr>
        <p:spPr>
          <a:xfrm>
            <a:off x="6297233" y="518400"/>
            <a:ext cx="4771607" cy="5837949"/>
          </a:xfrm>
        </p:spPr>
        <p:txBody>
          <a:bodyPr anchor="ctr">
            <a:normAutofit/>
          </a:bodyPr>
          <a:lstStyle/>
          <a:p>
            <a:pPr lvl="1"/>
            <a:endParaRPr lang="en-US" sz="2000" dirty="0">
              <a:solidFill>
                <a:schemeClr val="tx1">
                  <a:alpha val="80000"/>
                </a:schemeClr>
              </a:solidFill>
            </a:endParaRPr>
          </a:p>
          <a:p>
            <a:pPr marL="457200" lvl="1" indent="0">
              <a:buNone/>
            </a:pPr>
            <a:r>
              <a:rPr lang="en-US" sz="2000" dirty="0">
                <a:solidFill>
                  <a:schemeClr val="tx1">
                    <a:alpha val="80000"/>
                  </a:schemeClr>
                </a:solidFill>
              </a:rPr>
              <a:t>Utilizing </a:t>
            </a:r>
            <a:r>
              <a:rPr lang="en-US" sz="2000" b="1" dirty="0">
                <a:solidFill>
                  <a:schemeClr val="tx1">
                    <a:alpha val="80000"/>
                  </a:schemeClr>
                </a:solidFill>
              </a:rPr>
              <a:t>Person-Centered Career Planning (PCP)</a:t>
            </a:r>
            <a:r>
              <a:rPr lang="en-US" sz="2000" dirty="0">
                <a:solidFill>
                  <a:schemeClr val="tx1">
                    <a:alpha val="80000"/>
                  </a:schemeClr>
                </a:solidFill>
              </a:rPr>
              <a:t> and building a </a:t>
            </a:r>
          </a:p>
          <a:p>
            <a:pPr marL="457200" lvl="1" indent="0">
              <a:buNone/>
            </a:pPr>
            <a:r>
              <a:rPr lang="en-US" sz="2000" b="1" dirty="0">
                <a:solidFill>
                  <a:schemeClr val="tx1">
                    <a:alpha val="80000"/>
                  </a:schemeClr>
                </a:solidFill>
              </a:rPr>
              <a:t>“Personal Profile”</a:t>
            </a:r>
            <a:r>
              <a:rPr lang="en-US" sz="2000" dirty="0">
                <a:solidFill>
                  <a:schemeClr val="tx1">
                    <a:alpha val="80000"/>
                  </a:schemeClr>
                </a:solidFill>
              </a:rPr>
              <a:t> are effective ways to capture lots of information about the individual that can be useful in creating a good match between the individual and a job in the community. </a:t>
            </a:r>
          </a:p>
          <a:p>
            <a:pPr marL="457200" lvl="1" indent="0">
              <a:buNone/>
            </a:pPr>
            <a:r>
              <a:rPr lang="en-US" sz="2000" dirty="0">
                <a:solidFill>
                  <a:schemeClr val="tx1">
                    <a:alpha val="80000"/>
                  </a:schemeClr>
                </a:solidFill>
              </a:rPr>
              <a:t>These tools probe at issues relevant to the possibilities of relationships in the workplace.</a:t>
            </a: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386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9A30-B9F1-48A0-BA4C-CD9C54351CE5}"/>
              </a:ext>
            </a:extLst>
          </p:cNvPr>
          <p:cNvSpPr>
            <a:spLocks noGrp="1"/>
          </p:cNvSpPr>
          <p:nvPr>
            <p:ph type="title"/>
          </p:nvPr>
        </p:nvSpPr>
        <p:spPr/>
        <p:txBody>
          <a:bodyPr/>
          <a:lstStyle/>
          <a:p>
            <a:r>
              <a:rPr lang="en-US" dirty="0"/>
              <a:t>Person-Centered Career Planning</a:t>
            </a:r>
          </a:p>
        </p:txBody>
      </p:sp>
      <p:sp>
        <p:nvSpPr>
          <p:cNvPr id="3" name="Content Placeholder 2">
            <a:extLst>
              <a:ext uri="{FF2B5EF4-FFF2-40B4-BE49-F238E27FC236}">
                <a16:creationId xmlns:a16="http://schemas.microsoft.com/office/drawing/2014/main" id="{0BECBAB0-6290-45CA-A866-F95A44377896}"/>
              </a:ext>
            </a:extLst>
          </p:cNvPr>
          <p:cNvSpPr>
            <a:spLocks noGrp="1"/>
          </p:cNvSpPr>
          <p:nvPr>
            <p:ph idx="1"/>
          </p:nvPr>
        </p:nvSpPr>
        <p:spPr/>
        <p:txBody>
          <a:bodyPr>
            <a:normAutofit/>
          </a:bodyPr>
          <a:lstStyle/>
          <a:p>
            <a:pPr marL="0" indent="0">
              <a:buNone/>
            </a:pPr>
            <a:r>
              <a:rPr lang="en-US" sz="2400" dirty="0">
                <a:solidFill>
                  <a:schemeClr val="accent2">
                    <a:lumMod val="75000"/>
                  </a:schemeClr>
                </a:solidFill>
              </a:rPr>
              <a:t>Assessments typically include, but are not limited to:</a:t>
            </a:r>
          </a:p>
          <a:p>
            <a:r>
              <a:rPr lang="en-US" sz="2400" dirty="0">
                <a:solidFill>
                  <a:schemeClr val="accent2">
                    <a:lumMod val="75000"/>
                  </a:schemeClr>
                </a:solidFill>
              </a:rPr>
              <a:t>Preferred work environment</a:t>
            </a:r>
          </a:p>
          <a:p>
            <a:r>
              <a:rPr lang="en-US" sz="2400" dirty="0">
                <a:solidFill>
                  <a:schemeClr val="accent2">
                    <a:lumMod val="75000"/>
                  </a:schemeClr>
                </a:solidFill>
              </a:rPr>
              <a:t>Type of work tasks the individual is capable of handling </a:t>
            </a:r>
          </a:p>
          <a:p>
            <a:r>
              <a:rPr lang="en-US" sz="2400" dirty="0">
                <a:solidFill>
                  <a:schemeClr val="accent2">
                    <a:lumMod val="75000"/>
                  </a:schemeClr>
                </a:solidFill>
              </a:rPr>
              <a:t>The type of work the individual is interested in doing</a:t>
            </a:r>
          </a:p>
          <a:p>
            <a:r>
              <a:rPr lang="en-US" sz="2400" dirty="0">
                <a:solidFill>
                  <a:schemeClr val="accent2">
                    <a:lumMod val="75000"/>
                  </a:schemeClr>
                </a:solidFill>
              </a:rPr>
              <a:t>The schedule the individual can work</a:t>
            </a:r>
          </a:p>
          <a:p>
            <a:r>
              <a:rPr lang="en-US" sz="2400" dirty="0">
                <a:solidFill>
                  <a:schemeClr val="accent2">
                    <a:lumMod val="75000"/>
                  </a:schemeClr>
                </a:solidFill>
              </a:rPr>
              <a:t>Available transportation </a:t>
            </a:r>
          </a:p>
          <a:p>
            <a:r>
              <a:rPr lang="en-US" sz="2400" dirty="0">
                <a:solidFill>
                  <a:schemeClr val="accent2">
                    <a:lumMod val="75000"/>
                  </a:schemeClr>
                </a:solidFill>
              </a:rPr>
              <a:t>Level of supervision required</a:t>
            </a:r>
          </a:p>
        </p:txBody>
      </p:sp>
    </p:spTree>
    <p:extLst>
      <p:ext uri="{BB962C8B-B14F-4D97-AF65-F5344CB8AC3E}">
        <p14:creationId xmlns:p14="http://schemas.microsoft.com/office/powerpoint/2010/main" val="117313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56DED-FEA4-461A-A215-A3A6A8FE0D8A}"/>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Relationship Map</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CEEC729F-915E-4D90-B2F2-6935D529EC5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0835" b="9084"/>
          <a:stretch/>
        </p:blipFill>
        <p:spPr>
          <a:xfrm>
            <a:off x="5441735" y="804672"/>
            <a:ext cx="5934456" cy="5248656"/>
          </a:xfrm>
          <a:prstGeom prst="rect">
            <a:avLst/>
          </a:prstGeom>
          <a:effectLst/>
        </p:spPr>
      </p:pic>
    </p:spTree>
    <p:extLst>
      <p:ext uri="{BB962C8B-B14F-4D97-AF65-F5344CB8AC3E}">
        <p14:creationId xmlns:p14="http://schemas.microsoft.com/office/powerpoint/2010/main" val="429070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9267D-DBFF-45B0-A79B-435BB57E1D2B}"/>
              </a:ext>
            </a:extLst>
          </p:cNvPr>
          <p:cNvSpPr>
            <a:spLocks noGrp="1"/>
          </p:cNvSpPr>
          <p:nvPr>
            <p:ph type="title"/>
          </p:nvPr>
        </p:nvSpPr>
        <p:spPr>
          <a:xfrm>
            <a:off x="803775" y="1106007"/>
            <a:ext cx="10550025" cy="1182927"/>
          </a:xfrm>
        </p:spPr>
        <p:txBody>
          <a:bodyPr anchor="b">
            <a:normAutofit/>
          </a:bodyPr>
          <a:lstStyle/>
          <a:p>
            <a:r>
              <a:rPr lang="en-US" sz="5600"/>
              <a:t>Relationship Mapping</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93EDE7-109E-4F18-B2B2-4D90FC1B80E3}"/>
              </a:ext>
            </a:extLst>
          </p:cNvPr>
          <p:cNvSpPr>
            <a:spLocks noGrp="1"/>
          </p:cNvSpPr>
          <p:nvPr>
            <p:ph idx="1"/>
          </p:nvPr>
        </p:nvSpPr>
        <p:spPr>
          <a:xfrm>
            <a:off x="803775" y="2598947"/>
            <a:ext cx="10550025" cy="3677348"/>
          </a:xfrm>
        </p:spPr>
        <p:txBody>
          <a:bodyPr anchor="t">
            <a:normAutofit/>
          </a:bodyPr>
          <a:lstStyle/>
          <a:p>
            <a:pPr marL="0" indent="0">
              <a:buNone/>
            </a:pPr>
            <a:r>
              <a:rPr lang="en-US" sz="1900" dirty="0">
                <a:solidFill>
                  <a:schemeClr val="tx1">
                    <a:alpha val="80000"/>
                  </a:schemeClr>
                </a:solidFill>
              </a:rPr>
              <a:t>Who is in their network? </a:t>
            </a:r>
          </a:p>
          <a:p>
            <a:pPr marL="0" indent="0">
              <a:buNone/>
            </a:pPr>
            <a:r>
              <a:rPr lang="en-US" sz="1900" dirty="0">
                <a:solidFill>
                  <a:schemeClr val="tx1">
                    <a:alpha val="80000"/>
                  </a:schemeClr>
                </a:solidFill>
              </a:rPr>
              <a:t>Where are they connected already?</a:t>
            </a:r>
          </a:p>
          <a:p>
            <a:pPr marL="0" indent="0">
              <a:buNone/>
            </a:pPr>
            <a:endParaRPr lang="en-US" sz="1900" dirty="0">
              <a:solidFill>
                <a:schemeClr val="tx1">
                  <a:alpha val="80000"/>
                </a:schemeClr>
              </a:solidFill>
            </a:endParaRPr>
          </a:p>
          <a:p>
            <a:pPr marL="514350" indent="-514350">
              <a:buFont typeface="+mj-lt"/>
              <a:buAutoNum type="arabicPeriod"/>
            </a:pPr>
            <a:r>
              <a:rPr lang="en-US" sz="1900" dirty="0">
                <a:solidFill>
                  <a:schemeClr val="tx1">
                    <a:alpha val="80000"/>
                  </a:schemeClr>
                </a:solidFill>
              </a:rPr>
              <a:t>What are the main patterns and themes in the individual’s relationship network?</a:t>
            </a:r>
          </a:p>
          <a:p>
            <a:pPr marL="514350" indent="-514350">
              <a:buFont typeface="+mj-lt"/>
              <a:buAutoNum type="arabicPeriod"/>
            </a:pPr>
            <a:r>
              <a:rPr lang="en-US" sz="1900" dirty="0">
                <a:solidFill>
                  <a:schemeClr val="tx1">
                    <a:alpha val="80000"/>
                  </a:schemeClr>
                </a:solidFill>
              </a:rPr>
              <a:t>What areas of relationship are missing? What would be important to build?</a:t>
            </a:r>
          </a:p>
          <a:p>
            <a:pPr marL="514350" indent="-514350">
              <a:buFont typeface="+mj-lt"/>
              <a:buAutoNum type="arabicPeriod"/>
            </a:pPr>
            <a:r>
              <a:rPr lang="en-US" sz="1900" dirty="0">
                <a:solidFill>
                  <a:schemeClr val="tx1">
                    <a:alpha val="80000"/>
                  </a:schemeClr>
                </a:solidFill>
              </a:rPr>
              <a:t>Are there old friends or acquaintances from the past, with whom the focus person would want to reconnect?</a:t>
            </a:r>
          </a:p>
          <a:p>
            <a:pPr marL="514350" indent="-514350">
              <a:buFont typeface="+mj-lt"/>
              <a:buAutoNum type="arabicPeriod"/>
            </a:pPr>
            <a:r>
              <a:rPr lang="en-US" sz="1900" dirty="0">
                <a:solidFill>
                  <a:schemeClr val="tx1">
                    <a:alpha val="80000"/>
                  </a:schemeClr>
                </a:solidFill>
              </a:rPr>
              <a:t>Are there friends or acquaintances from the community that can be invited to join the planning circle?</a:t>
            </a:r>
          </a:p>
          <a:p>
            <a:pPr marL="514350" indent="-514350">
              <a:buFont typeface="+mj-lt"/>
              <a:buAutoNum type="arabicPeriod"/>
            </a:pPr>
            <a:r>
              <a:rPr lang="en-US" sz="1900" dirty="0">
                <a:solidFill>
                  <a:schemeClr val="tx1">
                    <a:alpha val="80000"/>
                  </a:schemeClr>
                </a:solidFill>
              </a:rPr>
              <a:t>Where could community members who would like to get to know this person be found?</a:t>
            </a:r>
          </a:p>
          <a:p>
            <a:pPr marL="0" indent="0">
              <a:buNone/>
            </a:pPr>
            <a:endParaRPr lang="en-US" sz="1900" dirty="0">
              <a:solidFill>
                <a:schemeClr val="tx1">
                  <a:alpha val="80000"/>
                </a:schemeClr>
              </a:solidFill>
            </a:endParaRPr>
          </a:p>
          <a:p>
            <a:pPr lvl="2"/>
            <a:endParaRPr lang="en-US" sz="1900" dirty="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37362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941FD-846C-4309-A0FE-EDD62100AFFB}"/>
              </a:ext>
            </a:extLst>
          </p:cNvPr>
          <p:cNvSpPr>
            <a:spLocks noGrp="1"/>
          </p:cNvSpPr>
          <p:nvPr>
            <p:ph type="title"/>
          </p:nvPr>
        </p:nvSpPr>
        <p:spPr>
          <a:xfrm>
            <a:off x="635000" y="640823"/>
            <a:ext cx="3418659" cy="5583148"/>
          </a:xfrm>
        </p:spPr>
        <p:txBody>
          <a:bodyPr anchor="ctr">
            <a:normAutofit/>
          </a:bodyPr>
          <a:lstStyle/>
          <a:p>
            <a:r>
              <a:rPr lang="en-US" sz="3800" i="1" dirty="0"/>
              <a:t>Building Friendships at Work:</a:t>
            </a:r>
            <a:br>
              <a:rPr lang="en-US" sz="3800" i="1" dirty="0"/>
            </a:br>
            <a:r>
              <a:rPr lang="en-US" sz="3800" i="1" dirty="0"/>
              <a:t>A Toolkit for Employment Specialists, Job Developers and Job Coaches</a:t>
            </a:r>
            <a:br>
              <a:rPr lang="en-US" sz="3800" i="1" dirty="0"/>
            </a:br>
            <a:endParaRPr lang="en-US" sz="38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6ED896-8D1F-4F4E-98DA-672D44977C8A}"/>
              </a:ext>
            </a:extLst>
          </p:cNvPr>
          <p:cNvGraphicFramePr>
            <a:graphicFrameLocks noGrp="1"/>
          </p:cNvGraphicFramePr>
          <p:nvPr>
            <p:ph idx="1"/>
            <p:extLst>
              <p:ext uri="{D42A27DB-BD31-4B8C-83A1-F6EECF244321}">
                <p14:modId xmlns:p14="http://schemas.microsoft.com/office/powerpoint/2010/main" val="11404365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BCBFB57D-3EB3-492B-84C7-EDBA97D19E6B}"/>
              </a:ext>
            </a:extLst>
          </p:cNvPr>
          <p:cNvCxnSpPr>
            <a:cxnSpLocks/>
          </p:cNvCxnSpPr>
          <p:nvPr/>
        </p:nvCxnSpPr>
        <p:spPr>
          <a:xfrm>
            <a:off x="4611441" y="5088835"/>
            <a:ext cx="694555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22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FF08B1-41E3-446D-89FC-EAE4A07BE1A6}"/>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dirty="0"/>
              <a:t>Thorough Vocational Assessments</a:t>
            </a:r>
          </a:p>
        </p:txBody>
      </p:sp>
      <p:pic>
        <p:nvPicPr>
          <p:cNvPr id="6" name="Content Placeholder 5" descr="Checklist">
            <a:extLst>
              <a:ext uri="{FF2B5EF4-FFF2-40B4-BE49-F238E27FC236}">
                <a16:creationId xmlns:a16="http://schemas.microsoft.com/office/drawing/2014/main" id="{8A278B83-46EA-4493-81C1-FDE33ADA9214}"/>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7748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D8A2-1DC7-4A3C-B48D-6991EDACBB4A}"/>
              </a:ext>
            </a:extLst>
          </p:cNvPr>
          <p:cNvSpPr>
            <a:spLocks noGrp="1"/>
          </p:cNvSpPr>
          <p:nvPr>
            <p:ph type="title"/>
          </p:nvPr>
        </p:nvSpPr>
        <p:spPr>
          <a:xfrm>
            <a:off x="1180832" y="944564"/>
            <a:ext cx="3547581" cy="4093028"/>
          </a:xfrm>
        </p:spPr>
        <p:txBody>
          <a:bodyPr anchor="ctr">
            <a:normAutofit/>
          </a:bodyPr>
          <a:lstStyle/>
          <a:p>
            <a:r>
              <a:rPr lang="en-US" sz="3700" b="1" dirty="0">
                <a:solidFill>
                  <a:schemeClr val="accent1">
                    <a:lumMod val="75000"/>
                  </a:schemeClr>
                </a:solidFill>
              </a:rPr>
              <a:t>Individualized Vocational Assessment</a:t>
            </a:r>
            <a:endParaRPr lang="en-US" sz="3700" dirty="0">
              <a:solidFill>
                <a:schemeClr val="accent1">
                  <a:lumMod val="75000"/>
                </a:schemeClr>
              </a:solidFill>
            </a:endParaRPr>
          </a:p>
        </p:txBody>
      </p:sp>
      <p:graphicFrame>
        <p:nvGraphicFramePr>
          <p:cNvPr id="5" name="Content Placeholder 2">
            <a:extLst>
              <a:ext uri="{FF2B5EF4-FFF2-40B4-BE49-F238E27FC236}">
                <a16:creationId xmlns:a16="http://schemas.microsoft.com/office/drawing/2014/main" id="{C84F5DAD-F9AF-4953-86A5-C0CA67DC8AB6}"/>
              </a:ext>
            </a:extLst>
          </p:cNvPr>
          <p:cNvGraphicFramePr>
            <a:graphicFrameLocks noGrp="1"/>
          </p:cNvGraphicFramePr>
          <p:nvPr>
            <p:ph idx="1"/>
            <p:extLst>
              <p:ext uri="{D42A27DB-BD31-4B8C-83A1-F6EECF244321}">
                <p14:modId xmlns:p14="http://schemas.microsoft.com/office/powerpoint/2010/main" val="2001094059"/>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706C524-155F-4871-B1B1-71771732AD02}"/>
              </a:ext>
            </a:extLst>
          </p:cNvPr>
          <p:cNvSpPr txBox="1"/>
          <p:nvPr/>
        </p:nvSpPr>
        <p:spPr>
          <a:xfrm>
            <a:off x="5641487" y="1050317"/>
            <a:ext cx="5672832" cy="5170646"/>
          </a:xfrm>
          <a:prstGeom prst="rect">
            <a:avLst/>
          </a:prstGeom>
          <a:noFill/>
        </p:spPr>
        <p:txBody>
          <a:bodyPr wrap="square" rtlCol="0">
            <a:spAutoFit/>
          </a:bodyPr>
          <a:lstStyle/>
          <a:p>
            <a:r>
              <a:rPr lang="en-US" sz="2400" dirty="0">
                <a:solidFill>
                  <a:schemeClr val="accent2">
                    <a:lumMod val="75000"/>
                  </a:schemeClr>
                </a:solidFill>
              </a:rPr>
              <a:t>Especially with new referrals, it is imperative to conduct an individualized person-centered </a:t>
            </a:r>
            <a:r>
              <a:rPr lang="en-US" sz="2400" b="1" dirty="0">
                <a:solidFill>
                  <a:schemeClr val="accent2">
                    <a:lumMod val="75000"/>
                  </a:schemeClr>
                </a:solidFill>
              </a:rPr>
              <a:t>assessment of the person’s strengths, needs, preferences, and capacity for employment. </a:t>
            </a:r>
          </a:p>
          <a:p>
            <a:endParaRPr lang="en-US" sz="2400" dirty="0">
              <a:solidFill>
                <a:schemeClr val="accent2">
                  <a:lumMod val="75000"/>
                </a:schemeClr>
              </a:solidFill>
            </a:endParaRPr>
          </a:p>
          <a:p>
            <a:r>
              <a:rPr lang="en-US" sz="2400" dirty="0">
                <a:solidFill>
                  <a:schemeClr val="accent2">
                    <a:lumMod val="75000"/>
                  </a:schemeClr>
                </a:solidFill>
              </a:rPr>
              <a:t>This assessment should involve career preferences, interest inventories, background information (from a variety of sources including schools, family, funding sources) and real work experiences.</a:t>
            </a:r>
          </a:p>
          <a:p>
            <a:endParaRPr lang="en-US" dirty="0"/>
          </a:p>
        </p:txBody>
      </p:sp>
    </p:spTree>
    <p:extLst>
      <p:ext uri="{BB962C8B-B14F-4D97-AF65-F5344CB8AC3E}">
        <p14:creationId xmlns:p14="http://schemas.microsoft.com/office/powerpoint/2010/main" val="4298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F7855F-C0AE-4F2C-B789-6B74B1EF7901}"/>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Individualized Vocational Assessment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13359E6-84CB-4BA4-AC00-C607DD987771}"/>
              </a:ext>
            </a:extLst>
          </p:cNvPr>
          <p:cNvSpPr>
            <a:spLocks noGrp="1"/>
          </p:cNvSpPr>
          <p:nvPr>
            <p:ph idx="1"/>
          </p:nvPr>
        </p:nvSpPr>
        <p:spPr>
          <a:xfrm>
            <a:off x="6297233" y="518400"/>
            <a:ext cx="4771607" cy="5837949"/>
          </a:xfrm>
        </p:spPr>
        <p:txBody>
          <a:bodyPr anchor="ctr">
            <a:normAutofit/>
          </a:bodyPr>
          <a:lstStyle/>
          <a:p>
            <a:pPr marL="0" indent="0">
              <a:buNone/>
            </a:pPr>
            <a:r>
              <a:rPr lang="en-US" sz="2000">
                <a:solidFill>
                  <a:schemeClr val="tx1">
                    <a:alpha val="80000"/>
                  </a:schemeClr>
                </a:solidFill>
              </a:rPr>
              <a:t>This assessment can range from 20-60 hours. Individuals with little or no work experience and/or with challenging issues may need longer assessment periods.</a:t>
            </a:r>
          </a:p>
          <a:p>
            <a:pPr marL="0" indent="0">
              <a:buNone/>
            </a:pPr>
            <a:endParaRPr lang="en-US" sz="2000">
              <a:solidFill>
                <a:schemeClr val="tx1">
                  <a:alpha val="80000"/>
                </a:schemeClr>
              </a:solidFill>
            </a:endParaRPr>
          </a:p>
          <a:p>
            <a:pPr marL="0" indent="0">
              <a:buNone/>
            </a:pPr>
            <a:r>
              <a:rPr lang="en-US" sz="2000">
                <a:solidFill>
                  <a:schemeClr val="tx1">
                    <a:alpha val="80000"/>
                  </a:schemeClr>
                </a:solidFill>
              </a:rPr>
              <a:t>However, the most important part of this assessment process involves the employment staff really getting to know the individual and developing a positive relationship with that person.  </a:t>
            </a:r>
          </a:p>
          <a:p>
            <a:pPr marL="0" indent="0">
              <a:buNone/>
            </a:pPr>
            <a:endParaRPr lang="en-US" sz="2000">
              <a:solidFill>
                <a:schemeClr val="tx1">
                  <a:alpha val="80000"/>
                </a:schemeClr>
              </a:solidFill>
            </a:endParaRPr>
          </a:p>
          <a:p>
            <a:pPr marL="0" indent="0">
              <a:buNone/>
            </a:pPr>
            <a:r>
              <a:rPr lang="en-US" sz="2000" b="1">
                <a:solidFill>
                  <a:schemeClr val="tx1">
                    <a:alpha val="80000"/>
                  </a:schemeClr>
                </a:solidFill>
              </a:rPr>
              <a:t>This will facilitate a good job match and, in turn, higher likelihood of developing relationships in a new job.</a:t>
            </a:r>
            <a:endParaRPr lang="en-US" sz="2000">
              <a:solidFill>
                <a:schemeClr val="tx1">
                  <a:alpha val="80000"/>
                </a:schemeClr>
              </a:solidFill>
            </a:endParaRPr>
          </a:p>
          <a:p>
            <a:pPr marL="0" indent="0">
              <a:buNone/>
            </a:pPr>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32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E4807-B536-4568-BA49-3CBD67392FCB}"/>
              </a:ext>
            </a:extLst>
          </p:cNvPr>
          <p:cNvSpPr>
            <a:spLocks noGrp="1"/>
          </p:cNvSpPr>
          <p:nvPr>
            <p:ph type="title"/>
          </p:nvPr>
        </p:nvSpPr>
        <p:spPr>
          <a:xfrm>
            <a:off x="965200" y="217933"/>
            <a:ext cx="5130795" cy="1461778"/>
          </a:xfrm>
        </p:spPr>
        <p:txBody>
          <a:bodyPr>
            <a:normAutofit/>
          </a:bodyPr>
          <a:lstStyle/>
          <a:p>
            <a:r>
              <a:rPr lang="en-US" sz="4000" dirty="0"/>
              <a:t>Career Planning Process</a:t>
            </a:r>
          </a:p>
        </p:txBody>
      </p:sp>
      <p:sp>
        <p:nvSpPr>
          <p:cNvPr id="3" name="Content Placeholder 2">
            <a:extLst>
              <a:ext uri="{FF2B5EF4-FFF2-40B4-BE49-F238E27FC236}">
                <a16:creationId xmlns:a16="http://schemas.microsoft.com/office/drawing/2014/main" id="{A39EBFC4-B01D-4369-9EBD-75DC5BE3821B}"/>
              </a:ext>
            </a:extLst>
          </p:cNvPr>
          <p:cNvSpPr>
            <a:spLocks noGrp="1"/>
          </p:cNvSpPr>
          <p:nvPr>
            <p:ph idx="1"/>
          </p:nvPr>
        </p:nvSpPr>
        <p:spPr>
          <a:xfrm>
            <a:off x="965200" y="1897644"/>
            <a:ext cx="4545170" cy="4442998"/>
          </a:xfrm>
        </p:spPr>
        <p:txBody>
          <a:bodyPr>
            <a:normAutofit fontScale="92500" lnSpcReduction="10000"/>
          </a:bodyPr>
          <a:lstStyle/>
          <a:p>
            <a:pPr marL="0" indent="0">
              <a:buNone/>
            </a:pPr>
            <a:r>
              <a:rPr lang="en-US" sz="1800" dirty="0"/>
              <a:t>The planning process itself should not be limited to staff and the people supported. Family, friends, and other community resources should be invited to the table. </a:t>
            </a:r>
          </a:p>
          <a:p>
            <a:pPr marL="0" indent="0">
              <a:buNone/>
            </a:pPr>
            <a:endParaRPr lang="en-US" sz="1800" dirty="0"/>
          </a:p>
          <a:p>
            <a:pPr marL="0" indent="0">
              <a:buNone/>
            </a:pPr>
            <a:r>
              <a:rPr lang="en-US" sz="1800" dirty="0"/>
              <a:t>If the individual is served by another agency residentially, those people should also be involved. It is likely that a desirable job with the potential for friendships with co-workers will take coordinated efforts among multiple provider organizations. </a:t>
            </a:r>
          </a:p>
          <a:p>
            <a:pPr marL="0" indent="0">
              <a:buNone/>
            </a:pPr>
            <a:endParaRPr lang="en-US" sz="1800" dirty="0"/>
          </a:p>
          <a:p>
            <a:pPr marL="0" indent="0">
              <a:buNone/>
            </a:pPr>
            <a:r>
              <a:rPr lang="en-US" sz="1800" dirty="0"/>
              <a:t>Having the right people at the planning table ensures that the process pays attention to opportunities  that will enhance the chances of good relationships-including friendships developing at work. </a:t>
            </a:r>
          </a:p>
          <a:p>
            <a:pPr marL="0" indent="0">
              <a:buNone/>
            </a:pPr>
            <a:endParaRPr lang="en-US" sz="1300" dirty="0"/>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Boardroom">
            <a:extLst>
              <a:ext uri="{FF2B5EF4-FFF2-40B4-BE49-F238E27FC236}">
                <a16:creationId xmlns:a16="http://schemas.microsoft.com/office/drawing/2014/main" id="{7137EFCA-3143-46C2-BB69-08661D40D5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250109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6E53-FBBA-4E73-9C84-95CE05A92785}"/>
              </a:ext>
            </a:extLst>
          </p:cNvPr>
          <p:cNvSpPr>
            <a:spLocks noGrp="1"/>
          </p:cNvSpPr>
          <p:nvPr>
            <p:ph type="title"/>
          </p:nvPr>
        </p:nvSpPr>
        <p:spPr/>
        <p:txBody>
          <a:bodyPr anchor="t">
            <a:normAutofit/>
          </a:bodyPr>
          <a:lstStyle/>
          <a:p>
            <a:r>
              <a:rPr lang="en-US" dirty="0"/>
              <a:t>Career Planning Process</a:t>
            </a:r>
          </a:p>
        </p:txBody>
      </p:sp>
      <p:sp>
        <p:nvSpPr>
          <p:cNvPr id="3" name="Content Placeholder 2">
            <a:extLst>
              <a:ext uri="{FF2B5EF4-FFF2-40B4-BE49-F238E27FC236}">
                <a16:creationId xmlns:a16="http://schemas.microsoft.com/office/drawing/2014/main" id="{0A5491C0-A189-4DE0-90D9-D9CF579EC9CE}"/>
              </a:ext>
            </a:extLst>
          </p:cNvPr>
          <p:cNvSpPr>
            <a:spLocks noGrp="1"/>
          </p:cNvSpPr>
          <p:nvPr>
            <p:ph idx="1"/>
          </p:nvPr>
        </p:nvSpPr>
        <p:spPr>
          <a:xfrm>
            <a:off x="4063160" y="1690688"/>
            <a:ext cx="7572249" cy="4722637"/>
          </a:xfrm>
        </p:spPr>
        <p:txBody>
          <a:bodyPr>
            <a:normAutofit/>
          </a:bodyPr>
          <a:lstStyle/>
          <a:p>
            <a:pPr marL="0" indent="0">
              <a:lnSpc>
                <a:spcPct val="90000"/>
              </a:lnSpc>
              <a:buNone/>
            </a:pPr>
            <a:r>
              <a:rPr lang="en-US" sz="2400" dirty="0">
                <a:solidFill>
                  <a:schemeClr val="accent2">
                    <a:lumMod val="75000"/>
                  </a:schemeClr>
                </a:solidFill>
              </a:rPr>
              <a:t>The individual must be actively involved  in determining aspects of planning this meeting. (i.e., where/when it should be held, who should be invited, etc.)  The individual must be the focus of the discussion, with questions being directed towards that person. Participants should not be talking about the person, but directly to them. </a:t>
            </a:r>
          </a:p>
          <a:p>
            <a:pPr marL="0" indent="0">
              <a:lnSpc>
                <a:spcPct val="90000"/>
              </a:lnSpc>
              <a:buNone/>
            </a:pPr>
            <a:endParaRPr lang="en-US" sz="2400" dirty="0">
              <a:solidFill>
                <a:schemeClr val="accent2">
                  <a:lumMod val="75000"/>
                </a:schemeClr>
              </a:solidFill>
            </a:endParaRPr>
          </a:p>
          <a:p>
            <a:pPr marL="0" indent="0">
              <a:lnSpc>
                <a:spcPct val="90000"/>
              </a:lnSpc>
              <a:buNone/>
            </a:pPr>
            <a:r>
              <a:rPr lang="en-US" sz="2400" dirty="0">
                <a:solidFill>
                  <a:schemeClr val="accent2">
                    <a:lumMod val="75000"/>
                  </a:schemeClr>
                </a:solidFill>
              </a:rPr>
              <a:t>Creating an </a:t>
            </a:r>
            <a:r>
              <a:rPr lang="en-US" sz="2400" b="1" dirty="0">
                <a:solidFill>
                  <a:schemeClr val="accent2">
                    <a:lumMod val="75000"/>
                  </a:schemeClr>
                </a:solidFill>
              </a:rPr>
              <a:t>action plan</a:t>
            </a:r>
            <a:r>
              <a:rPr lang="en-US" sz="2400" dirty="0">
                <a:solidFill>
                  <a:schemeClr val="accent2">
                    <a:lumMod val="75000"/>
                  </a:schemeClr>
                </a:solidFill>
              </a:rPr>
              <a:t> to assist the individual securing employment that involves the people attending the meeting is really helpful (i.e., someone using their network to contact an employer, residential staff ensuring they can support transportation, etc.)</a:t>
            </a:r>
          </a:p>
          <a:p>
            <a:pPr>
              <a:lnSpc>
                <a:spcPct val="90000"/>
              </a:lnSpc>
            </a:pPr>
            <a:endParaRPr lang="en-US" sz="1700" dirty="0"/>
          </a:p>
        </p:txBody>
      </p:sp>
      <p:pic>
        <p:nvPicPr>
          <p:cNvPr id="5" name="Graphic 4" descr="Clipboard">
            <a:extLst>
              <a:ext uri="{FF2B5EF4-FFF2-40B4-BE49-F238E27FC236}">
                <a16:creationId xmlns:a16="http://schemas.microsoft.com/office/drawing/2014/main" id="{D0CC7775-81E0-4EBF-947F-E5FF6951DE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Tree>
    <p:extLst>
      <p:ext uri="{BB962C8B-B14F-4D97-AF65-F5344CB8AC3E}">
        <p14:creationId xmlns:p14="http://schemas.microsoft.com/office/powerpoint/2010/main" val="419281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328B4-A414-4B43-B45A-4E3CF5CF9E60}"/>
              </a:ext>
            </a:extLst>
          </p:cNvPr>
          <p:cNvSpPr>
            <a:spLocks noGrp="1"/>
          </p:cNvSpPr>
          <p:nvPr>
            <p:ph type="title"/>
          </p:nvPr>
        </p:nvSpPr>
        <p:spPr>
          <a:xfrm>
            <a:off x="985969" y="4473227"/>
            <a:ext cx="8288032" cy="1096648"/>
          </a:xfrm>
        </p:spPr>
        <p:txBody>
          <a:bodyPr vert="horz" lIns="91440" tIns="45720" rIns="91440" bIns="45720" rtlCol="0" anchor="b">
            <a:normAutofit/>
          </a:bodyPr>
          <a:lstStyle/>
          <a:p>
            <a:pPr algn="ctr"/>
            <a:r>
              <a:rPr lang="en-US" sz="4800" dirty="0"/>
              <a:t>Joe’s Story</a:t>
            </a:r>
          </a:p>
        </p:txBody>
      </p:sp>
      <p:pic>
        <p:nvPicPr>
          <p:cNvPr id="4" name="Picture 2" descr="A person sitting on a table&#10;&#10;Description automatically generated">
            <a:extLst>
              <a:ext uri="{FF2B5EF4-FFF2-40B4-BE49-F238E27FC236}">
                <a16:creationId xmlns:a16="http://schemas.microsoft.com/office/drawing/2014/main" id="{A1253A23-FFA1-442E-8554-7FE8C0BE9F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33993"/>
          <a:stretch/>
        </p:blipFill>
        <p:spPr bwMode="auto">
          <a:xfrm>
            <a:off x="677334" y="468621"/>
            <a:ext cx="8274669" cy="3635025"/>
          </a:xfrm>
          <a:custGeom>
            <a:avLst/>
            <a:gdLst>
              <a:gd name="connsiteX0" fmla="*/ 540554 w 8274669"/>
              <a:gd name="connsiteY0" fmla="*/ 0 h 3635025"/>
              <a:gd name="connsiteX1" fmla="*/ 8274669 w 8274669"/>
              <a:gd name="connsiteY1" fmla="*/ 0 h 3635025"/>
              <a:gd name="connsiteX2" fmla="*/ 8274669 w 8274669"/>
              <a:gd name="connsiteY2" fmla="*/ 3635025 h 3635025"/>
              <a:gd name="connsiteX3" fmla="*/ 0 w 827466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3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B6EEF-3D99-4F76-AC19-5CCD72D67075}"/>
              </a:ext>
            </a:extLst>
          </p:cNvPr>
          <p:cNvSpPr>
            <a:spLocks noGrp="1"/>
          </p:cNvSpPr>
          <p:nvPr>
            <p:ph type="title"/>
          </p:nvPr>
        </p:nvSpPr>
        <p:spPr>
          <a:xfrm>
            <a:off x="646103" y="381935"/>
            <a:ext cx="5908006" cy="1460117"/>
          </a:xfrm>
        </p:spPr>
        <p:txBody>
          <a:bodyPr anchor="b">
            <a:normAutofit fontScale="90000"/>
          </a:bodyPr>
          <a:lstStyle/>
          <a:p>
            <a:r>
              <a:rPr lang="en-US" sz="5600" dirty="0"/>
              <a:t>Job Development and Relationships	</a:t>
            </a:r>
          </a:p>
        </p:txBody>
      </p:sp>
      <p:grpSp>
        <p:nvGrpSpPr>
          <p:cNvPr id="12" name="Group 11">
            <a:extLst>
              <a:ext uri="{FF2B5EF4-FFF2-40B4-BE49-F238E27FC236}">
                <a16:creationId xmlns:a16="http://schemas.microsoft.com/office/drawing/2014/main" id="{346CC5EB-AAA4-4BDD-8563-4422D874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55910" y="1229685"/>
            <a:ext cx="465458" cy="872153"/>
            <a:chOff x="6655910" y="1229685"/>
            <a:chExt cx="465458" cy="872153"/>
          </a:xfrm>
        </p:grpSpPr>
        <p:sp>
          <p:nvSpPr>
            <p:cNvPr id="13"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1450" y="122968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30230" y="145898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26"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55910" y="1974124"/>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1"/>
            </a:solidFill>
            <a:ln w="610"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40525D99-D21E-4201-BC62-4C0FB2AB21F4}"/>
              </a:ext>
            </a:extLst>
          </p:cNvPr>
          <p:cNvSpPr>
            <a:spLocks noGrp="1"/>
          </p:cNvSpPr>
          <p:nvPr>
            <p:ph idx="1"/>
          </p:nvPr>
        </p:nvSpPr>
        <p:spPr>
          <a:xfrm>
            <a:off x="646103" y="2101839"/>
            <a:ext cx="6475259" cy="4181318"/>
          </a:xfrm>
        </p:spPr>
        <p:txBody>
          <a:bodyPr anchor="t">
            <a:noAutofit/>
          </a:bodyPr>
          <a:lstStyle/>
          <a:p>
            <a:pPr marL="0" indent="0">
              <a:buNone/>
            </a:pPr>
            <a:r>
              <a:rPr lang="en-US" sz="2000" dirty="0">
                <a:solidFill>
                  <a:schemeClr val="tx1">
                    <a:alpha val="80000"/>
                  </a:schemeClr>
                </a:solidFill>
              </a:rPr>
              <a:t>Job Developers already have a complex job. They need to: </a:t>
            </a:r>
          </a:p>
          <a:p>
            <a:pPr>
              <a:buFont typeface="Arial" panose="020B0604020202020204" pitchFamily="34" charset="0"/>
              <a:buChar char="•"/>
            </a:pPr>
            <a:r>
              <a:rPr lang="en-US" sz="2000" dirty="0">
                <a:solidFill>
                  <a:schemeClr val="tx1">
                    <a:alpha val="80000"/>
                  </a:schemeClr>
                </a:solidFill>
              </a:rPr>
              <a:t>Explore the local community to be thoroughly familiar with job opportunities. </a:t>
            </a:r>
          </a:p>
          <a:p>
            <a:pPr>
              <a:buFont typeface="Arial" panose="020B0604020202020204" pitchFamily="34" charset="0"/>
              <a:buChar char="•"/>
            </a:pPr>
            <a:r>
              <a:rPr lang="en-US" sz="2000" dirty="0">
                <a:solidFill>
                  <a:schemeClr val="tx1">
                    <a:alpha val="80000"/>
                  </a:schemeClr>
                </a:solidFill>
              </a:rPr>
              <a:t>Develop positive relationships with businesses and business groups (i.e., chamber of commerce, local collaboratives, </a:t>
            </a:r>
            <a:r>
              <a:rPr lang="en-US" sz="2000" dirty="0" err="1">
                <a:solidFill>
                  <a:schemeClr val="tx1">
                    <a:alpha val="80000"/>
                  </a:schemeClr>
                </a:solidFill>
              </a:rPr>
              <a:t>etc</a:t>
            </a:r>
            <a:r>
              <a:rPr lang="en-US" sz="2000" dirty="0">
                <a:solidFill>
                  <a:schemeClr val="tx1">
                    <a:alpha val="80000"/>
                  </a:schemeClr>
                </a:solidFill>
              </a:rPr>
              <a:t>)</a:t>
            </a:r>
          </a:p>
          <a:p>
            <a:pPr>
              <a:buFont typeface="Arial" panose="020B0604020202020204" pitchFamily="34" charset="0"/>
              <a:buChar char="•"/>
            </a:pPr>
            <a:r>
              <a:rPr lang="en-US" sz="2000" dirty="0">
                <a:solidFill>
                  <a:schemeClr val="tx1">
                    <a:alpha val="80000"/>
                  </a:schemeClr>
                </a:solidFill>
              </a:rPr>
              <a:t>Be good “sales people”- Be able to convince employers that the people you support can meet their business needs, convince family members of the benefits of working in the community, and often convince the individuals that they are deserving and capable of real jobs alongside other community members. </a:t>
            </a:r>
          </a:p>
        </p:txBody>
      </p:sp>
      <p:pic>
        <p:nvPicPr>
          <p:cNvPr id="27" name="Graphic 6" descr="Recruitment Management">
            <a:extLst>
              <a:ext uri="{FF2B5EF4-FFF2-40B4-BE49-F238E27FC236}">
                <a16:creationId xmlns:a16="http://schemas.microsoft.com/office/drawing/2014/main" id="{9752892A-6EE2-4AE8-9978-75BAE92AC9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0212" y="1974962"/>
            <a:ext cx="4009703" cy="4009703"/>
          </a:xfrm>
          <a:prstGeom prst="rect">
            <a:avLst/>
          </a:prstGeom>
        </p:spPr>
      </p:pic>
      <p:cxnSp>
        <p:nvCxnSpPr>
          <p:cNvPr id="28"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4104-3A3A-4174-9A4B-5F9E57032633}"/>
              </a:ext>
            </a:extLst>
          </p:cNvPr>
          <p:cNvSpPr>
            <a:spLocks noGrp="1"/>
          </p:cNvSpPr>
          <p:nvPr>
            <p:ph type="title"/>
          </p:nvPr>
        </p:nvSpPr>
        <p:spPr>
          <a:xfrm>
            <a:off x="1286933" y="609600"/>
            <a:ext cx="10197494" cy="1099457"/>
          </a:xfrm>
        </p:spPr>
        <p:txBody>
          <a:bodyPr>
            <a:normAutofit/>
          </a:bodyPr>
          <a:lstStyle/>
          <a:p>
            <a:r>
              <a:rPr lang="en-US" dirty="0"/>
              <a:t>Setting &amp; Workplace Culture</a:t>
            </a:r>
          </a:p>
        </p:txBody>
      </p:sp>
      <p:graphicFrame>
        <p:nvGraphicFramePr>
          <p:cNvPr id="31" name="Content Placeholder 2">
            <a:extLst>
              <a:ext uri="{FF2B5EF4-FFF2-40B4-BE49-F238E27FC236}">
                <a16:creationId xmlns:a16="http://schemas.microsoft.com/office/drawing/2014/main" id="{AA73913E-706E-4341-AB36-4AB0294F40E8}"/>
              </a:ext>
            </a:extLst>
          </p:cNvPr>
          <p:cNvGraphicFramePr>
            <a:graphicFrameLocks noGrp="1"/>
          </p:cNvGraphicFramePr>
          <p:nvPr>
            <p:ph idx="1"/>
            <p:extLst>
              <p:ext uri="{D42A27DB-BD31-4B8C-83A1-F6EECF244321}">
                <p14:modId xmlns:p14="http://schemas.microsoft.com/office/powerpoint/2010/main" val="4269886560"/>
              </p:ext>
            </p:extLst>
          </p:nvPr>
        </p:nvGraphicFramePr>
        <p:xfrm>
          <a:off x="1286933" y="1709056"/>
          <a:ext cx="9618133" cy="4854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385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3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4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4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4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Isosceles Triangle 4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ontent Placeholder 2">
            <a:extLst>
              <a:ext uri="{FF2B5EF4-FFF2-40B4-BE49-F238E27FC236}">
                <a16:creationId xmlns:a16="http://schemas.microsoft.com/office/drawing/2014/main" id="{66BD71F1-ACC1-4A65-9092-94FF1A376942}"/>
              </a:ext>
            </a:extLst>
          </p:cNvPr>
          <p:cNvGraphicFramePr>
            <a:graphicFrameLocks noGrp="1"/>
          </p:cNvGraphicFramePr>
          <p:nvPr>
            <p:ph idx="1"/>
            <p:extLst>
              <p:ext uri="{D42A27DB-BD31-4B8C-83A1-F6EECF244321}">
                <p14:modId xmlns:p14="http://schemas.microsoft.com/office/powerpoint/2010/main" val="2837244336"/>
              </p:ext>
            </p:extLst>
          </p:nvPr>
        </p:nvGraphicFramePr>
        <p:xfrm>
          <a:off x="363255" y="375872"/>
          <a:ext cx="11561523" cy="5666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683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662EB6A-C87E-4A1A-AD45-A475324D4321}"/>
              </a:ext>
            </a:extLst>
          </p:cNvPr>
          <p:cNvGraphicFramePr>
            <a:graphicFrameLocks noGrp="1"/>
          </p:cNvGraphicFramePr>
          <p:nvPr>
            <p:ph idx="1"/>
            <p:extLst>
              <p:ext uri="{D42A27DB-BD31-4B8C-83A1-F6EECF244321}">
                <p14:modId xmlns:p14="http://schemas.microsoft.com/office/powerpoint/2010/main" val="4275147018"/>
              </p:ext>
            </p:extLst>
          </p:nvPr>
        </p:nvGraphicFramePr>
        <p:xfrm>
          <a:off x="814192" y="375781"/>
          <a:ext cx="10371550" cy="613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6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3E51DB3-073F-4744-AB22-700E8E5D35F1}"/>
              </a:ext>
            </a:extLst>
          </p:cNvPr>
          <p:cNvSpPr>
            <a:spLocks noGrp="1"/>
          </p:cNvSpPr>
          <p:nvPr>
            <p:ph type="title"/>
          </p:nvPr>
        </p:nvSpPr>
        <p:spPr>
          <a:xfrm>
            <a:off x="652481" y="1382486"/>
            <a:ext cx="3547581" cy="4093028"/>
          </a:xfrm>
        </p:spPr>
        <p:txBody>
          <a:bodyPr anchor="ctr">
            <a:normAutofit/>
          </a:bodyPr>
          <a:lstStyle/>
          <a:p>
            <a:r>
              <a:rPr lang="en-US">
                <a:solidFill>
                  <a:schemeClr val="accent1">
                    <a:lumMod val="75000"/>
                  </a:schemeClr>
                </a:solidFill>
              </a:rPr>
              <a:t>Objectives</a:t>
            </a:r>
          </a:p>
        </p:txBody>
      </p:sp>
      <p:graphicFrame>
        <p:nvGraphicFramePr>
          <p:cNvPr id="34" name="Content Placeholder 2">
            <a:extLst>
              <a:ext uri="{FF2B5EF4-FFF2-40B4-BE49-F238E27FC236}">
                <a16:creationId xmlns:a16="http://schemas.microsoft.com/office/drawing/2014/main" id="{8360B768-4162-49E8-84D9-A75DA010F393}"/>
              </a:ext>
            </a:extLst>
          </p:cNvPr>
          <p:cNvGraphicFramePr>
            <a:graphicFrameLocks noGrp="1"/>
          </p:cNvGraphicFramePr>
          <p:nvPr>
            <p:ph idx="1"/>
            <p:extLst>
              <p:ext uri="{D42A27DB-BD31-4B8C-83A1-F6EECF244321}">
                <p14:modId xmlns:p14="http://schemas.microsoft.com/office/powerpoint/2010/main" val="615940274"/>
              </p:ext>
            </p:extLst>
          </p:nvPr>
        </p:nvGraphicFramePr>
        <p:xfrm>
          <a:off x="4852543" y="388307"/>
          <a:ext cx="6692814" cy="622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817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DF36F-255E-4B7B-8E10-F6E5564B51E4}"/>
              </a:ext>
            </a:extLst>
          </p:cNvPr>
          <p:cNvSpPr>
            <a:spLocks noGrp="1"/>
          </p:cNvSpPr>
          <p:nvPr>
            <p:ph type="title"/>
          </p:nvPr>
        </p:nvSpPr>
        <p:spPr>
          <a:xfrm>
            <a:off x="965199" y="851517"/>
            <a:ext cx="5130795" cy="1461778"/>
          </a:xfrm>
        </p:spPr>
        <p:txBody>
          <a:bodyPr>
            <a:normAutofit/>
          </a:bodyPr>
          <a:lstStyle/>
          <a:p>
            <a:r>
              <a:rPr lang="en-US" sz="3100"/>
              <a:t>Facilitating Relationship Development</a:t>
            </a:r>
            <a:br>
              <a:rPr lang="en-US" sz="3100"/>
            </a:br>
            <a:endParaRPr lang="en-US" sz="3100"/>
          </a:p>
        </p:txBody>
      </p:sp>
      <p:sp>
        <p:nvSpPr>
          <p:cNvPr id="3" name="Content Placeholder 2">
            <a:extLst>
              <a:ext uri="{FF2B5EF4-FFF2-40B4-BE49-F238E27FC236}">
                <a16:creationId xmlns:a16="http://schemas.microsoft.com/office/drawing/2014/main" id="{D8F4E5A7-3E93-458D-B046-3F345FC75BA1}"/>
              </a:ext>
            </a:extLst>
          </p:cNvPr>
          <p:cNvSpPr>
            <a:spLocks noGrp="1"/>
          </p:cNvSpPr>
          <p:nvPr>
            <p:ph idx="1"/>
          </p:nvPr>
        </p:nvSpPr>
        <p:spPr>
          <a:xfrm>
            <a:off x="965200" y="2470248"/>
            <a:ext cx="4048344" cy="3536236"/>
          </a:xfrm>
        </p:spPr>
        <p:txBody>
          <a:bodyPr>
            <a:normAutofit/>
          </a:bodyPr>
          <a:lstStyle/>
          <a:p>
            <a:pPr marL="0" indent="0">
              <a:buNone/>
            </a:pPr>
            <a:r>
              <a:rPr lang="en-US" sz="2000"/>
              <a:t>It is easier for friendships to develop if positive relationships amongst co-workers are nurtured and supported from the </a:t>
            </a:r>
            <a:r>
              <a:rPr lang="en-US" sz="2000" b="1"/>
              <a:t>start</a:t>
            </a:r>
            <a:r>
              <a:rPr lang="en-US" sz="2000"/>
              <a:t>.  There are several things that the Job Coach should do to facilitate developing relationships.</a:t>
            </a:r>
          </a:p>
          <a:p>
            <a:pPr marL="0" indent="0">
              <a:buNone/>
            </a:pPr>
            <a:endParaRPr lang="en-US" sz="2000"/>
          </a:p>
          <a:p>
            <a:pPr marL="0" indent="0">
              <a:buNone/>
            </a:pPr>
            <a:r>
              <a:rPr lang="en-US" sz="2000" b="1"/>
              <a:t>Job Analysis </a:t>
            </a:r>
            <a:r>
              <a:rPr lang="en-US" sz="2000"/>
              <a:t>when someone begins to work, or even prior to starting their job, should be done in order to understand the workplace.</a:t>
            </a:r>
          </a:p>
          <a:p>
            <a:pPr marL="0" lvl="0" indent="0">
              <a:buNone/>
            </a:pPr>
            <a:endParaRPr lang="en-US" sz="2000"/>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Target Audience">
            <a:extLst>
              <a:ext uri="{FF2B5EF4-FFF2-40B4-BE49-F238E27FC236}">
                <a16:creationId xmlns:a16="http://schemas.microsoft.com/office/drawing/2014/main" id="{F2646ED6-7470-4806-9821-C86996372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43384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BA8C5-EE0C-403D-9FCC-8A99991B5A30}"/>
              </a:ext>
            </a:extLst>
          </p:cNvPr>
          <p:cNvSpPr>
            <a:spLocks noGrp="1"/>
          </p:cNvSpPr>
          <p:nvPr>
            <p:ph type="title"/>
          </p:nvPr>
        </p:nvSpPr>
        <p:spPr>
          <a:xfrm>
            <a:off x="803775" y="1106007"/>
            <a:ext cx="10550025" cy="1182927"/>
          </a:xfrm>
        </p:spPr>
        <p:txBody>
          <a:bodyPr anchor="b">
            <a:normAutofit/>
          </a:bodyPr>
          <a:lstStyle/>
          <a:p>
            <a:r>
              <a:rPr lang="en-US" sz="5600"/>
              <a:t>Job Analysis</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A6A639-17C6-465A-8FD3-3F6E871D2763}"/>
              </a:ext>
            </a:extLst>
          </p:cNvPr>
          <p:cNvSpPr>
            <a:spLocks noGrp="1"/>
          </p:cNvSpPr>
          <p:nvPr>
            <p:ph idx="1"/>
          </p:nvPr>
        </p:nvSpPr>
        <p:spPr>
          <a:xfrm>
            <a:off x="803775" y="2598947"/>
            <a:ext cx="10550025" cy="3677348"/>
          </a:xfrm>
        </p:spPr>
        <p:txBody>
          <a:bodyPr anchor="t">
            <a:normAutofit/>
          </a:bodyPr>
          <a:lstStyle/>
          <a:p>
            <a:pPr marL="0" lvl="0" indent="0">
              <a:buNone/>
            </a:pPr>
            <a:r>
              <a:rPr lang="en-US" sz="2000">
                <a:solidFill>
                  <a:schemeClr val="tx1">
                    <a:alpha val="80000"/>
                  </a:schemeClr>
                </a:solidFill>
              </a:rPr>
              <a:t>Prior to the individual starting at work (or ASAP when the person starts), the job coach should spend time in the business doing more detailed </a:t>
            </a:r>
            <a:r>
              <a:rPr lang="en-US" sz="2000" b="1">
                <a:solidFill>
                  <a:schemeClr val="tx1">
                    <a:alpha val="80000"/>
                  </a:schemeClr>
                </a:solidFill>
              </a:rPr>
              <a:t>job analysis</a:t>
            </a:r>
            <a:r>
              <a:rPr lang="en-US" sz="2000">
                <a:solidFill>
                  <a:schemeClr val="tx1">
                    <a:alpha val="80000"/>
                  </a:schemeClr>
                </a:solidFill>
              </a:rPr>
              <a:t>.  This is in order to not only learn the job routines but also being able to “read” specific aspects of the workplace culture including but not limited to:</a:t>
            </a:r>
          </a:p>
          <a:p>
            <a:pPr lvl="2"/>
            <a:r>
              <a:rPr lang="en-US">
                <a:solidFill>
                  <a:schemeClr val="tx1">
                    <a:alpha val="80000"/>
                  </a:schemeClr>
                </a:solidFill>
              </a:rPr>
              <a:t>Appropriate attire, including any “special days” (i.e. casual Friday, daily uniform).</a:t>
            </a:r>
          </a:p>
          <a:p>
            <a:pPr lvl="2"/>
            <a:r>
              <a:rPr lang="en-US">
                <a:solidFill>
                  <a:schemeClr val="tx1">
                    <a:alpha val="80000"/>
                  </a:schemeClr>
                </a:solidFill>
              </a:rPr>
              <a:t>The flow of the daily schedule/work routines/overlapping duties</a:t>
            </a:r>
          </a:p>
          <a:p>
            <a:pPr lvl="2"/>
            <a:r>
              <a:rPr lang="en-US">
                <a:solidFill>
                  <a:schemeClr val="tx1">
                    <a:alpha val="80000"/>
                  </a:schemeClr>
                </a:solidFill>
              </a:rPr>
              <a:t>Food and drink routine</a:t>
            </a:r>
          </a:p>
          <a:p>
            <a:pPr lvl="2"/>
            <a:r>
              <a:rPr lang="en-US">
                <a:solidFill>
                  <a:schemeClr val="tx1">
                    <a:alpha val="80000"/>
                  </a:schemeClr>
                </a:solidFill>
              </a:rPr>
              <a:t>Where people gather at breaks/before work</a:t>
            </a:r>
          </a:p>
          <a:p>
            <a:pPr lvl="2"/>
            <a:r>
              <a:rPr lang="en-US">
                <a:solidFill>
                  <a:schemeClr val="tx1">
                    <a:alpha val="80000"/>
                  </a:schemeClr>
                </a:solidFill>
              </a:rPr>
              <a:t>Key coworkers/supervisors for orientation and training</a:t>
            </a:r>
          </a:p>
          <a:p>
            <a:pPr marL="0" indent="0">
              <a:buNone/>
            </a:pPr>
            <a:endParaRPr lang="en-US" sz="200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973611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116148-2501-4A91-9A26-965B85C5A08E}"/>
              </a:ext>
            </a:extLst>
          </p:cNvPr>
          <p:cNvSpPr>
            <a:spLocks noGrp="1"/>
          </p:cNvSpPr>
          <p:nvPr>
            <p:ph type="title"/>
          </p:nvPr>
        </p:nvSpPr>
        <p:spPr>
          <a:xfrm>
            <a:off x="803776" y="1336390"/>
            <a:ext cx="6190412" cy="1182927"/>
          </a:xfrm>
        </p:spPr>
        <p:txBody>
          <a:bodyPr anchor="b">
            <a:normAutofit/>
          </a:bodyPr>
          <a:lstStyle/>
          <a:p>
            <a:r>
              <a:rPr lang="en-US" sz="5600"/>
              <a:t>Natural Supports</a:t>
            </a:r>
          </a:p>
        </p:txBody>
      </p:sp>
      <p:cxnSp>
        <p:nvCxnSpPr>
          <p:cNvPr id="12"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71FFD0-EA9C-4D79-BEB6-74728A47FEF8}"/>
              </a:ext>
            </a:extLst>
          </p:cNvPr>
          <p:cNvSpPr>
            <a:spLocks noGrp="1"/>
          </p:cNvSpPr>
          <p:nvPr>
            <p:ph idx="1"/>
          </p:nvPr>
        </p:nvSpPr>
        <p:spPr>
          <a:xfrm>
            <a:off x="803776" y="2829330"/>
            <a:ext cx="6190412" cy="3344459"/>
          </a:xfrm>
        </p:spPr>
        <p:txBody>
          <a:bodyPr anchor="t">
            <a:normAutofit/>
          </a:bodyPr>
          <a:lstStyle/>
          <a:p>
            <a:pPr marL="0" lvl="0" indent="0">
              <a:buNone/>
            </a:pPr>
            <a:r>
              <a:rPr lang="en-US" sz="1400">
                <a:solidFill>
                  <a:schemeClr val="tx1">
                    <a:alpha val="80000"/>
                  </a:schemeClr>
                </a:solidFill>
              </a:rPr>
              <a:t>After the job analysis is done, the job coach and employment team should develop a training plan that incorporates as much natural supports as possible</a:t>
            </a:r>
            <a:r>
              <a:rPr lang="en-US" sz="1400" b="1">
                <a:solidFill>
                  <a:schemeClr val="tx1">
                    <a:alpha val="80000"/>
                  </a:schemeClr>
                </a:solidFill>
              </a:rPr>
              <a:t>.</a:t>
            </a:r>
            <a:endParaRPr lang="en-US" sz="1400">
              <a:solidFill>
                <a:schemeClr val="tx1">
                  <a:alpha val="80000"/>
                </a:schemeClr>
              </a:solidFill>
            </a:endParaRPr>
          </a:p>
          <a:p>
            <a:pPr marL="0" lvl="0" indent="0">
              <a:buNone/>
            </a:pPr>
            <a:endParaRPr lang="en-US" sz="1400" b="1">
              <a:solidFill>
                <a:schemeClr val="tx1">
                  <a:alpha val="80000"/>
                </a:schemeClr>
              </a:solidFill>
            </a:endParaRPr>
          </a:p>
          <a:p>
            <a:pPr lvl="0"/>
            <a:r>
              <a:rPr lang="en-US" sz="1400">
                <a:solidFill>
                  <a:schemeClr val="tx1">
                    <a:alpha val="80000"/>
                  </a:schemeClr>
                </a:solidFill>
              </a:rPr>
              <a:t>Transportation: secure and facilitate transportation that’s as typical as possible, including the possibility of carpooling with new co-workers</a:t>
            </a:r>
            <a:br>
              <a:rPr lang="en-US" sz="1400">
                <a:solidFill>
                  <a:schemeClr val="tx1">
                    <a:alpha val="80000"/>
                  </a:schemeClr>
                </a:solidFill>
              </a:rPr>
            </a:br>
            <a:endParaRPr lang="en-US" sz="1400">
              <a:solidFill>
                <a:schemeClr val="tx1">
                  <a:alpha val="80000"/>
                </a:schemeClr>
              </a:solidFill>
            </a:endParaRPr>
          </a:p>
          <a:p>
            <a:pPr lvl="0"/>
            <a:r>
              <a:rPr lang="en-US" sz="1400">
                <a:solidFill>
                  <a:schemeClr val="tx1">
                    <a:alpha val="80000"/>
                  </a:schemeClr>
                </a:solidFill>
              </a:rPr>
              <a:t>Orientation:  coordinate with the employer how the individual will be oriented and trained.  Try to get the employer to commence doing this on day one. Have individual be oriented just like every other employee.</a:t>
            </a:r>
            <a:br>
              <a:rPr lang="en-US" sz="1400">
                <a:solidFill>
                  <a:schemeClr val="tx1">
                    <a:alpha val="80000"/>
                  </a:schemeClr>
                </a:solidFill>
              </a:rPr>
            </a:br>
            <a:endParaRPr lang="en-US" sz="1400">
              <a:solidFill>
                <a:schemeClr val="tx1">
                  <a:alpha val="80000"/>
                </a:schemeClr>
              </a:solidFill>
            </a:endParaRPr>
          </a:p>
          <a:p>
            <a:pPr lvl="0"/>
            <a:r>
              <a:rPr lang="en-US" sz="1400">
                <a:solidFill>
                  <a:schemeClr val="tx1">
                    <a:alpha val="80000"/>
                  </a:schemeClr>
                </a:solidFill>
              </a:rPr>
              <a:t>Training:  utilize current employees whenever possible to help the person you support understand job tasks and culture (i.e. have supervisor or co-worker show individuals how to clock in/out) </a:t>
            </a:r>
          </a:p>
          <a:p>
            <a:endParaRPr lang="en-US" sz="1400">
              <a:solidFill>
                <a:schemeClr val="tx1">
                  <a:alpha val="80000"/>
                </a:schemeClr>
              </a:solidFill>
            </a:endParaRPr>
          </a:p>
        </p:txBody>
      </p:sp>
      <p:pic>
        <p:nvPicPr>
          <p:cNvPr id="4" name="Picture 3" descr="Contest Photo - Click to see Details">
            <a:extLst>
              <a:ext uri="{FF2B5EF4-FFF2-40B4-BE49-F238E27FC236}">
                <a16:creationId xmlns:a16="http://schemas.microsoft.com/office/drawing/2014/main" id="{D8FF032C-3D2C-4E4C-96FF-F013EBAB84CC}"/>
              </a:ext>
            </a:extLst>
          </p:cNvPr>
          <p:cNvPicPr>
            <a:picLocks noChangeAspect="1"/>
          </p:cNvPicPr>
          <p:nvPr/>
        </p:nvPicPr>
        <p:blipFill rotWithShape="1">
          <a:blip r:embed="rId3">
            <a:extLst>
              <a:ext uri="{28A0092B-C50C-407E-A947-70E740481C1C}">
                <a14:useLocalDpi xmlns:a14="http://schemas.microsoft.com/office/drawing/2010/main" val="0"/>
              </a:ext>
            </a:extLst>
          </a:blip>
          <a:srcRect l="11072" r="22260" b="-1"/>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p:spPr>
      </p:pic>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D079D197-46C0-4F48-9697-96FC9ADCB616}"/>
              </a:ext>
            </a:extLst>
          </p:cNvPr>
          <p:cNvSpPr txBox="1"/>
          <p:nvPr/>
        </p:nvSpPr>
        <p:spPr>
          <a:xfrm>
            <a:off x="7451965" y="5506400"/>
            <a:ext cx="4267645" cy="426764"/>
          </a:xfrm>
          <a:prstGeom prst="rect">
            <a:avLst/>
          </a:prstGeom>
          <a:solidFill>
            <a:srgbClr val="000000">
              <a:alpha val="50000"/>
            </a:srgbClr>
          </a:solidFill>
          <a:ln>
            <a:noFill/>
          </a:ln>
        </p:spPr>
        <p:txBody>
          <a:bodyPr wrap="square" rtlCol="0">
            <a:noAutofit/>
          </a:bodyPr>
          <a:lstStyle/>
          <a:p>
            <a:pPr algn="ctr">
              <a:spcAft>
                <a:spcPts val="600"/>
              </a:spcAft>
            </a:pPr>
            <a:r>
              <a:rPr lang="en-US" sz="950" i="1">
                <a:solidFill>
                  <a:srgbClr val="FFFFFF"/>
                </a:solidFill>
              </a:rPr>
              <a:t>Rachel is a Memory Maker at Friendly’s in Pembroke. She helps with many restaurant’s operation’s responsibilities. </a:t>
            </a:r>
          </a:p>
        </p:txBody>
      </p:sp>
    </p:spTree>
    <p:extLst>
      <p:ext uri="{BB962C8B-B14F-4D97-AF65-F5344CB8AC3E}">
        <p14:creationId xmlns:p14="http://schemas.microsoft.com/office/powerpoint/2010/main" val="20940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E30FE-89B0-4DD0-A7DB-465CF752AD0A}"/>
              </a:ext>
            </a:extLst>
          </p:cNvPr>
          <p:cNvSpPr>
            <a:spLocks noGrp="1"/>
          </p:cNvSpPr>
          <p:nvPr>
            <p:ph type="title"/>
          </p:nvPr>
        </p:nvSpPr>
        <p:spPr>
          <a:xfrm>
            <a:off x="803775" y="1106007"/>
            <a:ext cx="10550025" cy="1182927"/>
          </a:xfrm>
        </p:spPr>
        <p:txBody>
          <a:bodyPr anchor="b">
            <a:normAutofit/>
          </a:bodyPr>
          <a:lstStyle/>
          <a:p>
            <a:r>
              <a:rPr lang="en-US" sz="5600"/>
              <a:t>Natural Supports (continued)</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FE2444B-F994-4DE1-B350-469614117297}"/>
              </a:ext>
            </a:extLst>
          </p:cNvPr>
          <p:cNvSpPr>
            <a:spLocks noGrp="1"/>
          </p:cNvSpPr>
          <p:nvPr>
            <p:ph idx="1"/>
          </p:nvPr>
        </p:nvSpPr>
        <p:spPr>
          <a:xfrm>
            <a:off x="803775" y="2598947"/>
            <a:ext cx="10550025" cy="3677348"/>
          </a:xfrm>
        </p:spPr>
        <p:txBody>
          <a:bodyPr anchor="t">
            <a:normAutofit/>
          </a:bodyPr>
          <a:lstStyle/>
          <a:p>
            <a:pPr lvl="0"/>
            <a:r>
              <a:rPr lang="en-US" sz="2000">
                <a:solidFill>
                  <a:schemeClr val="tx1">
                    <a:alpha val="80000"/>
                  </a:schemeClr>
                </a:solidFill>
              </a:rPr>
              <a:t>Interactions:  Facilitate and encourage interaction between the person you support and their co-workers at breaks, lunch, and work time. Encourage him/her to take breaks or lunch at the same time as their coworkers, if possible. </a:t>
            </a:r>
            <a:br>
              <a:rPr lang="en-US" sz="2000">
                <a:solidFill>
                  <a:schemeClr val="tx1">
                    <a:alpha val="80000"/>
                  </a:schemeClr>
                </a:solidFill>
              </a:rPr>
            </a:br>
            <a:endParaRPr lang="en-US" sz="2000">
              <a:solidFill>
                <a:schemeClr val="tx1">
                  <a:alpha val="80000"/>
                </a:schemeClr>
              </a:solidFill>
            </a:endParaRPr>
          </a:p>
          <a:p>
            <a:pPr lvl="0"/>
            <a:r>
              <a:rPr lang="en-US" sz="2000">
                <a:solidFill>
                  <a:schemeClr val="tx1">
                    <a:alpha val="80000"/>
                  </a:schemeClr>
                </a:solidFill>
              </a:rPr>
              <a:t>Fading:  Utilize as many natural supports as possible! The less the person you’re supporting needs YOU, the better!</a:t>
            </a:r>
            <a:br>
              <a:rPr lang="en-US" sz="2000">
                <a:solidFill>
                  <a:schemeClr val="tx1">
                    <a:alpha val="80000"/>
                  </a:schemeClr>
                </a:solidFill>
              </a:rPr>
            </a:br>
            <a:endParaRPr lang="en-US" sz="2000">
              <a:solidFill>
                <a:schemeClr val="tx1">
                  <a:alpha val="80000"/>
                </a:schemeClr>
              </a:solidFill>
            </a:endParaRPr>
          </a:p>
          <a:p>
            <a:r>
              <a:rPr lang="en-US" sz="2000">
                <a:solidFill>
                  <a:schemeClr val="tx1">
                    <a:alpha val="80000"/>
                  </a:schemeClr>
                </a:solidFill>
              </a:rPr>
              <a:t>Relationships: Teach or show the individual how to greet people (i.e. saying hello in Spanish, making eye contact, introducing themselves to coworkers), how to make small talk at breaks and finding commonalities with coworkers (i.e. sports, art, music). </a:t>
            </a:r>
          </a:p>
          <a:p>
            <a:endParaRPr lang="en-US" sz="2000">
              <a:solidFill>
                <a:schemeClr val="tx1">
                  <a:alpha val="80000"/>
                </a:schemeClr>
              </a:solidFill>
            </a:endParaRP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4315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E30E84-87EE-4A03-9439-433E98BA325E}"/>
              </a:ext>
            </a:extLst>
          </p:cNvPr>
          <p:cNvSpPr>
            <a:spLocks noGrp="1"/>
          </p:cNvSpPr>
          <p:nvPr>
            <p:ph type="title"/>
          </p:nvPr>
        </p:nvSpPr>
        <p:spPr>
          <a:xfrm>
            <a:off x="965199" y="851517"/>
            <a:ext cx="5130795" cy="1083300"/>
          </a:xfrm>
        </p:spPr>
        <p:txBody>
          <a:bodyPr>
            <a:normAutofit/>
          </a:bodyPr>
          <a:lstStyle/>
          <a:p>
            <a:r>
              <a:rPr lang="en-US" sz="4000" dirty="0"/>
              <a:t>Natural Supports</a:t>
            </a:r>
          </a:p>
        </p:txBody>
      </p:sp>
      <p:sp>
        <p:nvSpPr>
          <p:cNvPr id="3" name="Content Placeholder 2">
            <a:extLst>
              <a:ext uri="{FF2B5EF4-FFF2-40B4-BE49-F238E27FC236}">
                <a16:creationId xmlns:a16="http://schemas.microsoft.com/office/drawing/2014/main" id="{D39AE9AA-862E-473E-9B43-E8B1A53554FD}"/>
              </a:ext>
            </a:extLst>
          </p:cNvPr>
          <p:cNvSpPr>
            <a:spLocks noGrp="1"/>
          </p:cNvSpPr>
          <p:nvPr>
            <p:ph idx="1"/>
          </p:nvPr>
        </p:nvSpPr>
        <p:spPr>
          <a:xfrm>
            <a:off x="965200" y="2105470"/>
            <a:ext cx="4545170" cy="4149556"/>
          </a:xfrm>
        </p:spPr>
        <p:txBody>
          <a:bodyPr>
            <a:normAutofit lnSpcReduction="10000"/>
          </a:bodyPr>
          <a:lstStyle/>
          <a:p>
            <a:pPr marL="0" indent="0">
              <a:buNone/>
            </a:pPr>
            <a:r>
              <a:rPr lang="en-US" sz="1800" dirty="0"/>
              <a:t>Natural Supports: Coworkers who might be able to assist in the training of a new person, or provide ongoing help, as needed. </a:t>
            </a:r>
          </a:p>
          <a:p>
            <a:endParaRPr lang="en-US" sz="1800" dirty="0"/>
          </a:p>
          <a:p>
            <a:r>
              <a:rPr lang="en-US" sz="1800" dirty="0"/>
              <a:t>If the individual is without a job coach, who can they ask with questions?</a:t>
            </a:r>
          </a:p>
          <a:p>
            <a:endParaRPr lang="en-US" sz="1800" dirty="0"/>
          </a:p>
          <a:p>
            <a:r>
              <a:rPr lang="en-US" sz="1800" dirty="0"/>
              <a:t>Is there a coworker who does a similar job to the individual and might be a natural support?</a:t>
            </a:r>
          </a:p>
          <a:p>
            <a:endParaRPr lang="en-US" sz="1800" dirty="0"/>
          </a:p>
          <a:p>
            <a:r>
              <a:rPr lang="en-US" sz="1800" dirty="0"/>
              <a:t>Is there a coworker who is very friendly towards the person you’re supporting at their job? Could you engage them in a conversation about befriending him/her?</a:t>
            </a:r>
          </a:p>
          <a:p>
            <a:endParaRPr lang="en-US" sz="1300" dirty="0"/>
          </a:p>
        </p:txBody>
      </p:sp>
      <p:sp>
        <p:nvSpPr>
          <p:cNvPr id="23" name="Freeform: Shape 2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DE9B475F-48E7-4BEF-A271-5B33A7344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91249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D84E4F-7663-4796-8086-CEBFA55261F7}"/>
              </a:ext>
            </a:extLst>
          </p:cNvPr>
          <p:cNvSpPr>
            <a:spLocks noGrp="1"/>
          </p:cNvSpPr>
          <p:nvPr>
            <p:ph type="title"/>
          </p:nvPr>
        </p:nvSpPr>
        <p:spPr>
          <a:xfrm>
            <a:off x="965199" y="312782"/>
            <a:ext cx="5130795" cy="1461778"/>
          </a:xfrm>
        </p:spPr>
        <p:txBody>
          <a:bodyPr vert="horz" lIns="91440" tIns="45720" rIns="91440" bIns="45720" rtlCol="0" anchor="ctr">
            <a:normAutofit/>
          </a:bodyPr>
          <a:lstStyle/>
          <a:p>
            <a:r>
              <a:rPr lang="en-US" sz="4000" kern="1200" dirty="0">
                <a:solidFill>
                  <a:schemeClr val="tx1"/>
                </a:solidFill>
                <a:latin typeface="+mj-lt"/>
                <a:ea typeface="+mj-ea"/>
                <a:cs typeface="+mj-cs"/>
              </a:rPr>
              <a:t>“Work Buddy”</a:t>
            </a:r>
          </a:p>
        </p:txBody>
      </p:sp>
      <p:sp>
        <p:nvSpPr>
          <p:cNvPr id="5" name="Rectangle 4">
            <a:extLst>
              <a:ext uri="{FF2B5EF4-FFF2-40B4-BE49-F238E27FC236}">
                <a16:creationId xmlns:a16="http://schemas.microsoft.com/office/drawing/2014/main" id="{1A5C7D38-6A10-48D9-8471-C0E2B87E28FB}"/>
              </a:ext>
            </a:extLst>
          </p:cNvPr>
          <p:cNvSpPr/>
          <p:nvPr/>
        </p:nvSpPr>
        <p:spPr>
          <a:xfrm>
            <a:off x="965199" y="2001078"/>
            <a:ext cx="4772991" cy="4005406"/>
          </a:xfrm>
          <a:prstGeom prst="rect">
            <a:avLst/>
          </a:prstGeom>
        </p:spPr>
        <p:txBody>
          <a:bodyPr vert="horz" lIns="91440" tIns="45720" rIns="91440" bIns="45720" rtlCol="0">
            <a:normAutofit/>
          </a:bodyPr>
          <a:lstStyle/>
          <a:p>
            <a:pPr indent="-228600">
              <a:lnSpc>
                <a:spcPct val="90000"/>
              </a:lnSpc>
              <a:spcBef>
                <a:spcPts val="1000"/>
              </a:spcBef>
              <a:buClr>
                <a:schemeClr val="accent1"/>
              </a:buClr>
              <a:buSzPct val="80000"/>
              <a:buFont typeface="Arial" panose="020B0604020202020204" pitchFamily="34" charset="0"/>
              <a:buChar char="•"/>
            </a:pPr>
            <a:r>
              <a:rPr lang="en-US" dirty="0"/>
              <a:t>Identify a “work buddy” - a co-worker who understands the individual and agrees to kindly point out when the individual does/says anything that may interfere with inclusion.</a:t>
            </a:r>
            <a:br>
              <a:rPr lang="en-US" dirty="0"/>
            </a:br>
            <a:endParaRPr lang="en-US" dirty="0"/>
          </a:p>
          <a:p>
            <a:pPr indent="-228600">
              <a:lnSpc>
                <a:spcPct val="90000"/>
              </a:lnSpc>
              <a:spcBef>
                <a:spcPts val="1000"/>
              </a:spcBef>
              <a:buClr>
                <a:schemeClr val="accent1"/>
              </a:buClr>
              <a:buSzPct val="80000"/>
              <a:buFont typeface="Arial" panose="020B0604020202020204" pitchFamily="34" charset="0"/>
              <a:buChar char="•"/>
            </a:pPr>
            <a:endParaRPr lang="en-US" dirty="0"/>
          </a:p>
          <a:p>
            <a:pPr marL="285750" indent="-228600">
              <a:lnSpc>
                <a:spcPct val="90000"/>
              </a:lnSpc>
              <a:spcBef>
                <a:spcPts val="1000"/>
              </a:spcBef>
              <a:buClr>
                <a:schemeClr val="accent2">
                  <a:lumMod val="50000"/>
                </a:schemeClr>
              </a:buClr>
              <a:buSzPct val="80000"/>
              <a:buFont typeface="Arial" panose="020B0604020202020204" pitchFamily="34" charset="0"/>
              <a:buChar char="•"/>
            </a:pPr>
            <a:r>
              <a:rPr lang="en-US" dirty="0"/>
              <a:t>Determine overlapping or intersecting tasks </a:t>
            </a:r>
          </a:p>
          <a:p>
            <a:pPr marL="285750" indent="-228600">
              <a:lnSpc>
                <a:spcPct val="90000"/>
              </a:lnSpc>
              <a:spcBef>
                <a:spcPts val="1000"/>
              </a:spcBef>
              <a:buClr>
                <a:schemeClr val="accent2">
                  <a:lumMod val="50000"/>
                </a:schemeClr>
              </a:buClr>
              <a:buSzPct val="80000"/>
              <a:buFont typeface="Arial" panose="020B0604020202020204" pitchFamily="34" charset="0"/>
              <a:buChar char="•"/>
            </a:pPr>
            <a:r>
              <a:rPr lang="en-US" dirty="0"/>
              <a:t>Act as consultant and help solve problems with the employer rather than doing it yourself			</a:t>
            </a:r>
          </a:p>
          <a:p>
            <a:pPr marL="285750" indent="-228600">
              <a:lnSpc>
                <a:spcPct val="90000"/>
              </a:lnSpc>
              <a:spcBef>
                <a:spcPts val="1000"/>
              </a:spcBef>
              <a:buClr>
                <a:schemeClr val="accent2">
                  <a:lumMod val="50000"/>
                </a:schemeClr>
              </a:buClr>
              <a:buSzPct val="80000"/>
              <a:buFont typeface="Arial" panose="020B0604020202020204" pitchFamily="34" charset="0"/>
              <a:buChar char="•"/>
            </a:pPr>
            <a:r>
              <a:rPr lang="en-US" dirty="0"/>
              <a:t>Facilitating relationships- introducing him/her to other coworkers, encouraging the individual to sit with them at break, etc. </a:t>
            </a:r>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B4E3799C-50C0-4E58-B4E3-BBA3C56B9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3587098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4FC13-05D8-4E43-8549-1C3D363A0F55}"/>
              </a:ext>
            </a:extLst>
          </p:cNvPr>
          <p:cNvSpPr>
            <a:spLocks noGrp="1"/>
          </p:cNvSpPr>
          <p:nvPr>
            <p:ph type="title"/>
          </p:nvPr>
        </p:nvSpPr>
        <p:spPr>
          <a:xfrm>
            <a:off x="5297762" y="329184"/>
            <a:ext cx="6251110" cy="1783080"/>
          </a:xfrm>
        </p:spPr>
        <p:txBody>
          <a:bodyPr anchor="b">
            <a:normAutofit/>
          </a:bodyPr>
          <a:lstStyle/>
          <a:p>
            <a:r>
              <a:rPr lang="en-US" sz="3800"/>
              <a:t>As a Job Coach, you may need to help the person you support:</a:t>
            </a:r>
          </a:p>
        </p:txBody>
      </p:sp>
      <p:pic>
        <p:nvPicPr>
          <p:cNvPr id="4" name="Picture 3" descr="C:\Users\James\Desktop\IMG_5963.JPG">
            <a:extLst>
              <a:ext uri="{FF2B5EF4-FFF2-40B4-BE49-F238E27FC236}">
                <a16:creationId xmlns:a16="http://schemas.microsoft.com/office/drawing/2014/main" id="{285B013B-6961-4036-92EF-F2155E634B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5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53640926-AAD7-44D8-BBD7-CCE9431645EC}">
              <a14:shadowObscured xmlns:a14="http://schemas.microsoft.com/office/drawing/2010/main"/>
            </a:ext>
          </a:extLst>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F959E8-43F9-4206-8B67-93F17E436792}"/>
              </a:ext>
            </a:extLst>
          </p:cNvPr>
          <p:cNvSpPr>
            <a:spLocks noGrp="1"/>
          </p:cNvSpPr>
          <p:nvPr>
            <p:ph idx="1"/>
          </p:nvPr>
        </p:nvSpPr>
        <p:spPr>
          <a:xfrm>
            <a:off x="5297762" y="2706624"/>
            <a:ext cx="6251110" cy="3483864"/>
          </a:xfrm>
        </p:spPr>
        <p:txBody>
          <a:bodyPr>
            <a:normAutofit/>
          </a:bodyPr>
          <a:lstStyle/>
          <a:p>
            <a:pPr marL="0" lvl="0" indent="0">
              <a:buNone/>
            </a:pPr>
            <a:br>
              <a:rPr lang="en-US" sz="2000"/>
            </a:br>
            <a:endParaRPr lang="en-US" sz="2000"/>
          </a:p>
          <a:p>
            <a:pPr lvl="1"/>
            <a:r>
              <a:rPr lang="en-US" sz="2000"/>
              <a:t>Stay focused and get the job done to the employer’s specifications. </a:t>
            </a:r>
          </a:p>
          <a:p>
            <a:pPr lvl="1"/>
            <a:r>
              <a:rPr lang="en-US" sz="2000"/>
              <a:t>Speak wisely. Don’t gossip and talk badly about other workers. </a:t>
            </a:r>
          </a:p>
          <a:p>
            <a:pPr lvl="1"/>
            <a:r>
              <a:rPr lang="en-US" sz="2000"/>
              <a:t>Set boundaries. The friendship with the boss should be different than the one with colleagues. </a:t>
            </a:r>
          </a:p>
          <a:p>
            <a:pPr lvl="1"/>
            <a:r>
              <a:rPr lang="en-US" sz="2000"/>
              <a:t>Be mature. Everyone wants to believe they will never be involved in a workplace conflict, but it’s not realistic.</a:t>
            </a:r>
          </a:p>
          <a:p>
            <a:endParaRPr lang="en-US" sz="2000"/>
          </a:p>
        </p:txBody>
      </p:sp>
    </p:spTree>
    <p:extLst>
      <p:ext uri="{BB962C8B-B14F-4D97-AF65-F5344CB8AC3E}">
        <p14:creationId xmlns:p14="http://schemas.microsoft.com/office/powerpoint/2010/main" val="924570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0CA01-F4AB-4079-BF0C-91BB3AF2D9C7}"/>
              </a:ext>
            </a:extLst>
          </p:cNvPr>
          <p:cNvSpPr>
            <a:spLocks noGrp="1"/>
          </p:cNvSpPr>
          <p:nvPr>
            <p:ph type="title"/>
          </p:nvPr>
        </p:nvSpPr>
        <p:spPr>
          <a:xfrm>
            <a:off x="686834" y="1153572"/>
            <a:ext cx="3200400" cy="4461163"/>
          </a:xfrm>
        </p:spPr>
        <p:txBody>
          <a:bodyPr>
            <a:normAutofit/>
          </a:bodyPr>
          <a:lstStyle/>
          <a:p>
            <a:r>
              <a:rPr lang="en-US">
                <a:solidFill>
                  <a:srgbClr val="FFFFFF"/>
                </a:solidFill>
              </a:rPr>
              <a:t>Continuing Friendships Outside of Work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0BD377-EA1E-4393-9968-7B46C9A5F043}"/>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After a worker has established him or herself as a competent worker and after they have connected with one or more co-workers in a relationship, it is time to consider the “next step”.  Ideally, relationships developed in the workplace have an impact beyond the worksite and workday.  </a:t>
            </a:r>
          </a:p>
          <a:p>
            <a:pPr marL="0" indent="0">
              <a:buNone/>
            </a:pPr>
            <a:endParaRPr lang="en-US" sz="2400" dirty="0"/>
          </a:p>
          <a:p>
            <a:pPr marL="0" indent="0">
              <a:buNone/>
            </a:pPr>
            <a:r>
              <a:rPr lang="en-US" sz="2400" dirty="0"/>
              <a:t>“Reciprocity” is a key part of real friendships.  Both people must be engaged and committed to the relationship, and both must get something positive from it.  Friendships—like all relationships—require a bit of work.  If the individual receives support from more than one organization, it will take some coordination to be successful.  </a:t>
            </a:r>
          </a:p>
        </p:txBody>
      </p:sp>
    </p:spTree>
    <p:extLst>
      <p:ext uri="{BB962C8B-B14F-4D97-AF65-F5344CB8AC3E}">
        <p14:creationId xmlns:p14="http://schemas.microsoft.com/office/powerpoint/2010/main" val="3295594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8E17-04EC-4677-8961-7C350E37C2AB}"/>
              </a:ext>
            </a:extLst>
          </p:cNvPr>
          <p:cNvSpPr>
            <a:spLocks noGrp="1"/>
          </p:cNvSpPr>
          <p:nvPr>
            <p:ph type="title"/>
          </p:nvPr>
        </p:nvSpPr>
        <p:spPr/>
        <p:txBody>
          <a:bodyPr/>
          <a:lstStyle/>
          <a:p>
            <a:r>
              <a:rPr lang="en-US" dirty="0"/>
              <a:t>Continuing Friendships Outside of Work</a:t>
            </a:r>
          </a:p>
        </p:txBody>
      </p:sp>
      <p:sp>
        <p:nvSpPr>
          <p:cNvPr id="3" name="Content Placeholder 2">
            <a:extLst>
              <a:ext uri="{FF2B5EF4-FFF2-40B4-BE49-F238E27FC236}">
                <a16:creationId xmlns:a16="http://schemas.microsoft.com/office/drawing/2014/main" id="{428DC27D-0BB4-4F5F-A201-735E03ECEDF4}"/>
              </a:ext>
            </a:extLst>
          </p:cNvPr>
          <p:cNvSpPr>
            <a:spLocks noGrp="1"/>
          </p:cNvSpPr>
          <p:nvPr>
            <p:ph idx="1"/>
          </p:nvPr>
        </p:nvSpPr>
        <p:spPr>
          <a:xfrm>
            <a:off x="677334" y="1731146"/>
            <a:ext cx="4295499" cy="4705165"/>
          </a:xfrm>
        </p:spPr>
        <p:txBody>
          <a:bodyPr>
            <a:normAutofit fontScale="92500" lnSpcReduction="10000"/>
          </a:bodyPr>
          <a:lstStyle/>
          <a:p>
            <a:pPr marL="0" indent="0">
              <a:buNone/>
            </a:pPr>
            <a:r>
              <a:rPr lang="en-US" sz="2400" dirty="0">
                <a:solidFill>
                  <a:schemeClr val="accent2">
                    <a:lumMod val="75000"/>
                  </a:schemeClr>
                </a:solidFill>
              </a:rPr>
              <a:t>Some things to consider:</a:t>
            </a:r>
          </a:p>
          <a:p>
            <a:pPr marL="0" indent="0">
              <a:buNone/>
            </a:pPr>
            <a:endParaRPr lang="en-US" sz="2400" dirty="0">
              <a:solidFill>
                <a:schemeClr val="accent2">
                  <a:lumMod val="75000"/>
                </a:schemeClr>
              </a:solidFill>
            </a:endParaRPr>
          </a:p>
          <a:p>
            <a:pPr lvl="0"/>
            <a:r>
              <a:rPr lang="en-US" sz="2400" dirty="0">
                <a:solidFill>
                  <a:schemeClr val="accent2">
                    <a:lumMod val="75000"/>
                  </a:schemeClr>
                </a:solidFill>
              </a:rPr>
              <a:t>Do co-workers occasionally or regularly gather somewhere after work (yoga class, local pub, etc)?  How can you support the person you work with to be part of that without being intrusive?</a:t>
            </a:r>
            <a:br>
              <a:rPr lang="en-US" sz="2400" dirty="0">
                <a:solidFill>
                  <a:schemeClr val="accent2">
                    <a:lumMod val="75000"/>
                  </a:schemeClr>
                </a:solidFill>
              </a:rPr>
            </a:br>
            <a:endParaRPr lang="en-US" sz="2400" dirty="0">
              <a:solidFill>
                <a:schemeClr val="accent2">
                  <a:lumMod val="75000"/>
                </a:schemeClr>
              </a:solidFill>
            </a:endParaRPr>
          </a:p>
          <a:p>
            <a:pPr lvl="0"/>
            <a:r>
              <a:rPr lang="en-US" sz="2400" dirty="0">
                <a:solidFill>
                  <a:schemeClr val="accent2">
                    <a:lumMod val="75000"/>
                  </a:schemeClr>
                </a:solidFill>
              </a:rPr>
              <a:t>Does the company have any sports teams (softball, bowling, etc.)  or company events (holiday parties, etc) that the individual can be part of?</a:t>
            </a:r>
            <a:br>
              <a:rPr lang="en-US" sz="2400" dirty="0">
                <a:solidFill>
                  <a:schemeClr val="accent2">
                    <a:lumMod val="75000"/>
                  </a:schemeClr>
                </a:solidFill>
              </a:rPr>
            </a:br>
            <a:endParaRPr lang="en-US" sz="2400" dirty="0">
              <a:solidFill>
                <a:schemeClr val="accent2">
                  <a:lumMod val="75000"/>
                </a:schemeClr>
              </a:solidFill>
            </a:endParaRPr>
          </a:p>
          <a:p>
            <a:endParaRPr lang="en-US" dirty="0"/>
          </a:p>
        </p:txBody>
      </p:sp>
      <p:pic>
        <p:nvPicPr>
          <p:cNvPr id="5" name="Picture 2" descr="C:\Users\Jim\Desktop\REAL FRIENDS\Peter B-day\IMG_2556.JPG">
            <a:extLst>
              <a:ext uri="{FF2B5EF4-FFF2-40B4-BE49-F238E27FC236}">
                <a16:creationId xmlns:a16="http://schemas.microsoft.com/office/drawing/2014/main" id="{3AB03BB6-7EAC-48F0-8057-EE488E26B6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627" y="2116745"/>
            <a:ext cx="5757798" cy="4319566"/>
          </a:xfrm>
          <a:prstGeom prst="rect">
            <a:avLst/>
          </a:prstGeom>
          <a:noFill/>
          <a:effectLst>
            <a:glow rad="63500">
              <a:schemeClr val="accent1">
                <a:satMod val="175000"/>
                <a:alpha val="40000"/>
              </a:schemeClr>
            </a:glo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DC94A-03AE-4A14-AC4A-3B0594980C03}"/>
              </a:ext>
            </a:extLst>
          </p:cNvPr>
          <p:cNvSpPr>
            <a:spLocks noGrp="1"/>
          </p:cNvSpPr>
          <p:nvPr>
            <p:ph type="title"/>
          </p:nvPr>
        </p:nvSpPr>
        <p:spPr>
          <a:xfrm>
            <a:off x="630936" y="640080"/>
            <a:ext cx="4818888" cy="1481328"/>
          </a:xfrm>
        </p:spPr>
        <p:txBody>
          <a:bodyPr anchor="b">
            <a:normAutofit/>
          </a:bodyPr>
          <a:lstStyle/>
          <a:p>
            <a:r>
              <a:rPr lang="en-US" sz="3800"/>
              <a:t>Continuing Friendships Outside of Work</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1F50AF-48D1-46D3-B1F8-16AA676B3965}"/>
              </a:ext>
            </a:extLst>
          </p:cNvPr>
          <p:cNvSpPr>
            <a:spLocks noGrp="1"/>
          </p:cNvSpPr>
          <p:nvPr>
            <p:ph idx="1"/>
          </p:nvPr>
        </p:nvSpPr>
        <p:spPr>
          <a:xfrm>
            <a:off x="630936" y="2642616"/>
            <a:ext cx="5458968" cy="3566160"/>
          </a:xfrm>
        </p:spPr>
        <p:txBody>
          <a:bodyPr anchor="t">
            <a:normAutofit lnSpcReduction="10000"/>
          </a:bodyPr>
          <a:lstStyle/>
          <a:p>
            <a:pPr lvl="0"/>
            <a:r>
              <a:rPr lang="en-US" sz="1800" dirty="0"/>
              <a:t>Is the company involved in any charitable activities (Walk for Hunger, Cancer Walk, Habitat for Humanity, United Way Day of Caring, </a:t>
            </a:r>
            <a:r>
              <a:rPr lang="en-US" sz="1800" dirty="0" err="1"/>
              <a:t>etc</a:t>
            </a:r>
            <a:r>
              <a:rPr lang="en-US" sz="1800" dirty="0"/>
              <a:t>) that the person you support can be part of?</a:t>
            </a:r>
            <a:br>
              <a:rPr lang="en-US" sz="1800" dirty="0"/>
            </a:br>
            <a:endParaRPr lang="en-US" sz="1800" dirty="0"/>
          </a:p>
          <a:p>
            <a:pPr lvl="0"/>
            <a:r>
              <a:rPr lang="en-US" sz="1800" dirty="0"/>
              <a:t>Can you support the individual to initiate an activity to which he/she can invite his/her co-workers (potluck supper, Super Bowl party, birthday celebration, cookout, </a:t>
            </a:r>
            <a:r>
              <a:rPr lang="en-US" sz="1800" dirty="0" err="1"/>
              <a:t>etc</a:t>
            </a:r>
            <a:r>
              <a:rPr lang="en-US" sz="1800" dirty="0"/>
              <a:t>)?</a:t>
            </a:r>
            <a:br>
              <a:rPr lang="en-US" sz="1800" dirty="0"/>
            </a:br>
            <a:endParaRPr lang="en-US" sz="1800" dirty="0"/>
          </a:p>
          <a:p>
            <a:pPr lvl="0"/>
            <a:r>
              <a:rPr lang="en-US" sz="1800" dirty="0"/>
              <a:t>Is there a way to encourage co-workers to consider inviting the individual you support to celebrate certain Holidays? (Thanksgiving, Labor Day BBQ, Hanukah, etc.)</a:t>
            </a:r>
          </a:p>
          <a:p>
            <a:endParaRPr lang="en-US" sz="1500" dirty="0"/>
          </a:p>
        </p:txBody>
      </p:sp>
      <p:pic>
        <p:nvPicPr>
          <p:cNvPr id="6" name="Graphic 5" descr="Children outline">
            <a:extLst>
              <a:ext uri="{FF2B5EF4-FFF2-40B4-BE49-F238E27FC236}">
                <a16:creationId xmlns:a16="http://schemas.microsoft.com/office/drawing/2014/main" id="{A96778B5-2122-4158-8877-EF2E03942B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421184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47C13-77EC-4B4C-BB17-D1B95C6AE103}"/>
              </a:ext>
            </a:extLst>
          </p:cNvPr>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400" kern="1200">
                <a:solidFill>
                  <a:srgbClr val="FFFFFF"/>
                </a:solidFill>
                <a:latin typeface="+mj-lt"/>
                <a:ea typeface="+mj-ea"/>
                <a:cs typeface="+mj-cs"/>
              </a:rPr>
              <a:t>What does it mean to be friends?</a:t>
            </a:r>
          </a:p>
        </p:txBody>
      </p:sp>
      <p:sp>
        <p:nvSpPr>
          <p:cNvPr id="14" name="Rectangle 13">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46A924-47C5-4376-BA49-09ACD8F5D38D}"/>
              </a:ext>
            </a:extLst>
          </p:cNvPr>
          <p:cNvSpPr>
            <a:spLocks noGrp="1"/>
          </p:cNvSpPr>
          <p:nvPr>
            <p:ph idx="1"/>
          </p:nvPr>
        </p:nvSpPr>
        <p:spPr>
          <a:xfrm>
            <a:off x="6574536" y="640079"/>
            <a:ext cx="5053066" cy="3031235"/>
          </a:xfrm>
        </p:spPr>
        <p:txBody>
          <a:bodyPr vert="horz" lIns="91440" tIns="45720" rIns="91440" bIns="45720" rtlCol="0">
            <a:normAutofit fontScale="92500" lnSpcReduction="10000"/>
          </a:bodyPr>
          <a:lstStyle/>
          <a:p>
            <a:pPr marL="0" indent="0">
              <a:buNone/>
            </a:pPr>
            <a:r>
              <a:rPr lang="en-US" sz="2400" dirty="0"/>
              <a:t>We have chemistry! We enjoy each other’s company. We trust, understand, respect and appreciate each other. We like how we feel when we’re together. We are close even when we are apart. We look forward to being together. We commit over some time. We give to each other. We may not give in the same way but what we give and what we receive is of great value to each of us.</a:t>
            </a:r>
          </a:p>
        </p:txBody>
      </p:sp>
      <p:sp>
        <p:nvSpPr>
          <p:cNvPr id="5" name="TextBox 4">
            <a:extLst>
              <a:ext uri="{FF2B5EF4-FFF2-40B4-BE49-F238E27FC236}">
                <a16:creationId xmlns:a16="http://schemas.microsoft.com/office/drawing/2014/main" id="{2C32B99F-B3EF-410D-9CE1-8607E8B64DA2}"/>
              </a:ext>
            </a:extLst>
          </p:cNvPr>
          <p:cNvSpPr txBox="1"/>
          <p:nvPr/>
        </p:nvSpPr>
        <p:spPr>
          <a:xfrm>
            <a:off x="6570204" y="3671315"/>
            <a:ext cx="5057398" cy="2546605"/>
          </a:xfrm>
          <a:prstGeom prst="rect">
            <a:avLst/>
          </a:prstGeom>
        </p:spPr>
        <p:txBody>
          <a:bodyPr vert="horz" lIns="91440" tIns="45720" rIns="91440" bIns="45720" rtlCol="0">
            <a:normAutofit/>
          </a:bodyPr>
          <a:lstStyle/>
          <a:p>
            <a:pPr>
              <a:lnSpc>
                <a:spcPct val="90000"/>
              </a:lnSpc>
              <a:spcAft>
                <a:spcPts val="600"/>
              </a:spcAft>
            </a:pPr>
            <a:r>
              <a:rPr lang="en-US" sz="3200" b="1" dirty="0"/>
              <a:t>Everyone needs friends. </a:t>
            </a:r>
          </a:p>
          <a:p>
            <a:pPr>
              <a:lnSpc>
                <a:spcPct val="90000"/>
              </a:lnSpc>
              <a:spcAft>
                <a:spcPts val="600"/>
              </a:spcAft>
            </a:pPr>
            <a:endParaRPr lang="en-US" sz="3200" b="1" dirty="0"/>
          </a:p>
          <a:p>
            <a:pPr>
              <a:lnSpc>
                <a:spcPct val="90000"/>
              </a:lnSpc>
              <a:spcAft>
                <a:spcPts val="600"/>
              </a:spcAft>
            </a:pPr>
            <a:r>
              <a:rPr lang="en-US" sz="3200" b="1" dirty="0"/>
              <a:t>People with friends are happier, healthier, and safer.</a:t>
            </a:r>
            <a:endParaRPr lang="en-US" sz="32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049914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E4D208-ADD7-40A2-9179-954C9E5C6E6E}"/>
              </a:ext>
            </a:extLst>
          </p:cNvPr>
          <p:cNvSpPr txBox="1"/>
          <p:nvPr/>
        </p:nvSpPr>
        <p:spPr>
          <a:xfrm>
            <a:off x="681037" y="421689"/>
            <a:ext cx="9613861" cy="108093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endParaRPr lang="en-US" sz="3600" dirty="0">
              <a:latin typeface="+mj-lt"/>
              <a:ea typeface="+mj-ea"/>
              <a:cs typeface="+mj-cs"/>
            </a:endParaRPr>
          </a:p>
        </p:txBody>
      </p:sp>
      <p:graphicFrame>
        <p:nvGraphicFramePr>
          <p:cNvPr id="5" name="Content Placeholder 2">
            <a:extLst>
              <a:ext uri="{FF2B5EF4-FFF2-40B4-BE49-F238E27FC236}">
                <a16:creationId xmlns:a16="http://schemas.microsoft.com/office/drawing/2014/main" id="{308965A8-C32B-425E-AE27-7993A1071B89}"/>
              </a:ext>
            </a:extLst>
          </p:cNvPr>
          <p:cNvGraphicFramePr>
            <a:graphicFrameLocks noGrp="1"/>
          </p:cNvGraphicFramePr>
          <p:nvPr>
            <p:ph idx="1"/>
            <p:extLst>
              <p:ext uri="{D42A27DB-BD31-4B8C-83A1-F6EECF244321}">
                <p14:modId xmlns:p14="http://schemas.microsoft.com/office/powerpoint/2010/main" val="1821148849"/>
              </p:ext>
            </p:extLst>
          </p:nvPr>
        </p:nvGraphicFramePr>
        <p:xfrm>
          <a:off x="148377" y="0"/>
          <a:ext cx="9359608" cy="557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5029540-60A2-4E7D-8E13-0B3DBA4CFED6}"/>
              </a:ext>
            </a:extLst>
          </p:cNvPr>
          <p:cNvSpPr txBox="1"/>
          <p:nvPr/>
        </p:nvSpPr>
        <p:spPr>
          <a:xfrm>
            <a:off x="1416195" y="906005"/>
            <a:ext cx="9359608" cy="2585323"/>
          </a:xfrm>
          <a:prstGeom prst="rect">
            <a:avLst/>
          </a:prstGeom>
          <a:noFill/>
        </p:spPr>
        <p:txBody>
          <a:bodyPr wrap="square" rtlCol="0">
            <a:spAutoFit/>
          </a:bodyPr>
          <a:lstStyle/>
          <a:p>
            <a:pPr algn="ctr"/>
            <a:r>
              <a:rPr lang="en-US" sz="3600" dirty="0">
                <a:solidFill>
                  <a:schemeClr val="accent2">
                    <a:lumMod val="75000"/>
                  </a:schemeClr>
                </a:solidFill>
              </a:rPr>
              <a:t>Remember, if an individual is considered a reliable employee and does their job well, the individual will gain respect from their coworkers. </a:t>
            </a:r>
          </a:p>
          <a:p>
            <a:endParaRPr lang="en-US" dirty="0"/>
          </a:p>
        </p:txBody>
      </p:sp>
      <p:pic>
        <p:nvPicPr>
          <p:cNvPr id="6" name="Graphic 5" descr="Handshake">
            <a:extLst>
              <a:ext uri="{FF2B5EF4-FFF2-40B4-BE49-F238E27FC236}">
                <a16:creationId xmlns:a16="http://schemas.microsoft.com/office/drawing/2014/main" id="{8BD5FCEB-B2DB-4BF8-BB58-269C3F0C30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4703" y="3433718"/>
            <a:ext cx="3002593" cy="3002593"/>
          </a:xfrm>
          <a:prstGeom prst="rect">
            <a:avLst/>
          </a:prstGeom>
        </p:spPr>
      </p:pic>
    </p:spTree>
    <p:extLst>
      <p:ext uri="{BB962C8B-B14F-4D97-AF65-F5344CB8AC3E}">
        <p14:creationId xmlns:p14="http://schemas.microsoft.com/office/powerpoint/2010/main" val="3181347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AF27-21A5-4DB2-8E41-6A2567CE5481}"/>
              </a:ext>
            </a:extLst>
          </p:cNvPr>
          <p:cNvSpPr>
            <a:spLocks noGrp="1"/>
          </p:cNvSpPr>
          <p:nvPr>
            <p:ph type="title"/>
          </p:nvPr>
        </p:nvSpPr>
        <p:spPr>
          <a:xfrm>
            <a:off x="1878996" y="2092363"/>
            <a:ext cx="4625931" cy="1911273"/>
          </a:xfrm>
        </p:spPr>
        <p:txBody>
          <a:bodyPr vert="horz" lIns="91440" tIns="45720" rIns="91440" bIns="45720" rtlCol="0" anchor="b">
            <a:normAutofit/>
          </a:bodyPr>
          <a:lstStyle/>
          <a:p>
            <a:r>
              <a:rPr lang="en-US" sz="6600" dirty="0"/>
              <a:t>Questions</a:t>
            </a:r>
          </a:p>
        </p:txBody>
      </p:sp>
      <p:pic>
        <p:nvPicPr>
          <p:cNvPr id="5" name="Content Placeholder 4" descr="Question mark">
            <a:extLst>
              <a:ext uri="{FF2B5EF4-FFF2-40B4-BE49-F238E27FC236}">
                <a16:creationId xmlns:a16="http://schemas.microsoft.com/office/drawing/2014/main" id="{3DA03259-2ECF-4125-8117-D049DF57B9F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0552" y="1293741"/>
            <a:ext cx="3765692" cy="3765692"/>
          </a:xfrm>
          <a:prstGeom prst="rect">
            <a:avLst/>
          </a:prstGeom>
        </p:spPr>
      </p:pic>
    </p:spTree>
    <p:extLst>
      <p:ext uri="{BB962C8B-B14F-4D97-AF65-F5344CB8AC3E}">
        <p14:creationId xmlns:p14="http://schemas.microsoft.com/office/powerpoint/2010/main" val="57540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treet sign on a pole&#10;&#10;Description automatically generated">
            <a:extLst>
              <a:ext uri="{FF2B5EF4-FFF2-40B4-BE49-F238E27FC236}">
                <a16:creationId xmlns:a16="http://schemas.microsoft.com/office/drawing/2014/main" id="{74F1A4D1-9799-4AAE-A105-2CF984324007}"/>
              </a:ext>
            </a:extLst>
          </p:cNvPr>
          <p:cNvPicPr>
            <a:picLocks noChangeAspect="1"/>
          </p:cNvPicPr>
          <p:nvPr/>
        </p:nvPicPr>
        <p:blipFill rotWithShape="1">
          <a:blip r:embed="rId3">
            <a:extLst>
              <a:ext uri="{28A0092B-C50C-407E-A947-70E740481C1C}">
                <a14:useLocalDpi xmlns:a14="http://schemas.microsoft.com/office/drawing/2010/main" val="0"/>
              </a:ext>
            </a:extLst>
          </a:blip>
          <a:srcRect l="10666" r="10204"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7D1BA028-1776-4FE3-9F03-590E4F772C70}"/>
              </a:ext>
            </a:extLst>
          </p:cNvPr>
          <p:cNvSpPr>
            <a:spLocks noGrp="1"/>
          </p:cNvSpPr>
          <p:nvPr>
            <p:ph type="title"/>
          </p:nvPr>
        </p:nvSpPr>
        <p:spPr>
          <a:xfrm>
            <a:off x="677333" y="609600"/>
            <a:ext cx="3851123" cy="1320800"/>
          </a:xfrm>
        </p:spPr>
        <p:txBody>
          <a:bodyPr>
            <a:normAutofit/>
          </a:bodyPr>
          <a:lstStyle/>
          <a:p>
            <a:r>
              <a:rPr lang="en-US" dirty="0"/>
              <a:t>Be an Optimist &amp; Be Persistent</a:t>
            </a:r>
          </a:p>
        </p:txBody>
      </p:sp>
      <p:sp>
        <p:nvSpPr>
          <p:cNvPr id="3" name="Content Placeholder 2">
            <a:extLst>
              <a:ext uri="{FF2B5EF4-FFF2-40B4-BE49-F238E27FC236}">
                <a16:creationId xmlns:a16="http://schemas.microsoft.com/office/drawing/2014/main" id="{E3DFCF22-E52E-441A-885B-15D78CE39403}"/>
              </a:ext>
            </a:extLst>
          </p:cNvPr>
          <p:cNvSpPr>
            <a:spLocks noGrp="1"/>
          </p:cNvSpPr>
          <p:nvPr>
            <p:ph idx="1"/>
          </p:nvPr>
        </p:nvSpPr>
        <p:spPr>
          <a:xfrm>
            <a:off x="677333" y="2160589"/>
            <a:ext cx="4533493" cy="4503258"/>
          </a:xfrm>
        </p:spPr>
        <p:txBody>
          <a:bodyPr>
            <a:normAutofit/>
          </a:bodyPr>
          <a:lstStyle/>
          <a:p>
            <a:pPr marL="0" indent="0">
              <a:buNone/>
            </a:pPr>
            <a:r>
              <a:rPr lang="en-US" sz="2600" dirty="0">
                <a:solidFill>
                  <a:schemeClr val="accent2">
                    <a:lumMod val="75000"/>
                  </a:schemeClr>
                </a:solidFill>
              </a:rPr>
              <a:t>Determining what a person </a:t>
            </a:r>
            <a:r>
              <a:rPr lang="en-US" sz="2600" b="1" u="sng" dirty="0">
                <a:solidFill>
                  <a:schemeClr val="accent2">
                    <a:lumMod val="75000"/>
                  </a:schemeClr>
                </a:solidFill>
              </a:rPr>
              <a:t>can do</a:t>
            </a:r>
            <a:r>
              <a:rPr lang="en-US" sz="2600" dirty="0">
                <a:solidFill>
                  <a:schemeClr val="accent2">
                    <a:lumMod val="75000"/>
                  </a:schemeClr>
                </a:solidFill>
              </a:rPr>
              <a:t> versus what they cannot do is critical to the job development success.</a:t>
            </a:r>
          </a:p>
          <a:p>
            <a:pPr marL="0" indent="0">
              <a:buNone/>
            </a:pPr>
            <a:endParaRPr lang="en-US" sz="2600" dirty="0">
              <a:solidFill>
                <a:schemeClr val="accent2">
                  <a:lumMod val="75000"/>
                </a:schemeClr>
              </a:solidFill>
            </a:endParaRPr>
          </a:p>
          <a:p>
            <a:pPr marL="0" indent="0">
              <a:buNone/>
            </a:pPr>
            <a:r>
              <a:rPr lang="en-US" sz="2600" dirty="0">
                <a:solidFill>
                  <a:schemeClr val="accent2">
                    <a:lumMod val="75000"/>
                  </a:schemeClr>
                </a:solidFill>
              </a:rPr>
              <a:t> If employment staff </a:t>
            </a:r>
            <a:r>
              <a:rPr lang="en-US" sz="2600" b="1" dirty="0">
                <a:solidFill>
                  <a:schemeClr val="accent2">
                    <a:lumMod val="75000"/>
                  </a:schemeClr>
                </a:solidFill>
              </a:rPr>
              <a:t>believe</a:t>
            </a:r>
            <a:r>
              <a:rPr lang="en-US" sz="2600" dirty="0">
                <a:solidFill>
                  <a:schemeClr val="accent2">
                    <a:lumMod val="75000"/>
                  </a:schemeClr>
                </a:solidFill>
              </a:rPr>
              <a:t> that the individual is capable of job success and developing relationships in the workplace, it becomes achievable! </a:t>
            </a:r>
          </a:p>
          <a:p>
            <a:pPr marL="0" indent="0">
              <a:buNone/>
            </a:pPr>
            <a:endParaRPr lang="en-US" dirty="0"/>
          </a:p>
        </p:txBody>
      </p:sp>
    </p:spTree>
    <p:extLst>
      <p:ext uri="{BB962C8B-B14F-4D97-AF65-F5344CB8AC3E}">
        <p14:creationId xmlns:p14="http://schemas.microsoft.com/office/powerpoint/2010/main" val="367105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88FB-335B-45DC-ACF3-EAA70BADE04B}"/>
              </a:ext>
            </a:extLst>
          </p:cNvPr>
          <p:cNvSpPr>
            <a:spLocks noGrp="1"/>
          </p:cNvSpPr>
          <p:nvPr>
            <p:ph type="title"/>
          </p:nvPr>
        </p:nvSpPr>
        <p:spPr>
          <a:xfrm>
            <a:off x="560000" y="669561"/>
            <a:ext cx="3737268" cy="1320800"/>
          </a:xfrm>
        </p:spPr>
        <p:txBody>
          <a:bodyPr>
            <a:normAutofit/>
          </a:bodyPr>
          <a:lstStyle/>
          <a:p>
            <a:r>
              <a:rPr lang="en-US" dirty="0"/>
              <a:t>For More Resources</a:t>
            </a:r>
          </a:p>
        </p:txBody>
      </p:sp>
      <p:sp>
        <p:nvSpPr>
          <p:cNvPr id="7" name="AutoShape 6">
            <a:extLst>
              <a:ext uri="{FF2B5EF4-FFF2-40B4-BE49-F238E27FC236}">
                <a16:creationId xmlns:a16="http://schemas.microsoft.com/office/drawing/2014/main" id="{A97ED03A-AF1A-4944-8EEE-0817C722F3A5}"/>
              </a:ext>
            </a:extLst>
          </p:cNvPr>
          <p:cNvSpPr>
            <a:spLocks noChangeAspect="1" noChangeArrowheads="1"/>
          </p:cNvSpPr>
          <p:nvPr/>
        </p:nvSpPr>
        <p:spPr bwMode="auto">
          <a:xfrm>
            <a:off x="5943600" y="3276600"/>
            <a:ext cx="3330402" cy="33304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478F38D2-88B2-42FC-B0A1-D9A7180BC48A}"/>
              </a:ext>
            </a:extLst>
          </p:cNvPr>
          <p:cNvSpPr txBox="1"/>
          <p:nvPr/>
        </p:nvSpPr>
        <p:spPr>
          <a:xfrm>
            <a:off x="1274164" y="3240586"/>
            <a:ext cx="7866087" cy="707886"/>
          </a:xfrm>
          <a:prstGeom prst="rect">
            <a:avLst/>
          </a:prstGeom>
          <a:noFill/>
        </p:spPr>
        <p:txBody>
          <a:bodyPr wrap="square">
            <a:spAutoFit/>
          </a:bodyPr>
          <a:lstStyle/>
          <a:p>
            <a:r>
              <a:rPr lang="en-US" sz="4000" dirty="0"/>
              <a:t>https://thearcofmass.org/friendship</a:t>
            </a:r>
          </a:p>
        </p:txBody>
      </p:sp>
    </p:spTree>
    <p:extLst>
      <p:ext uri="{BB962C8B-B14F-4D97-AF65-F5344CB8AC3E}">
        <p14:creationId xmlns:p14="http://schemas.microsoft.com/office/powerpoint/2010/main" val="2327244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236" y="998770"/>
            <a:ext cx="9280999" cy="5969326"/>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sz="1050" b="0" i="0" u="none" strike="noStrike" kern="0" cap="none" spc="0" normalizeH="0" baseline="0" noProof="0" dirty="0">
                <a:ln>
                  <a:noFill/>
                </a:ln>
                <a:effectLst/>
                <a:uLnTx/>
                <a:uFillTx/>
              </a:rPr>
              <a:t>S. Azrin, Ph.D.: Improving Health and Reducing Premature Mortality in People with Severe Mental Illness; NIMH (2012)</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05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sz="1050" b="0" i="0" u="none" strike="noStrike" kern="0" cap="none" spc="0" normalizeH="0" baseline="0" noProof="0" dirty="0">
                <a:ln>
                  <a:noFill/>
                </a:ln>
                <a:effectLst/>
                <a:uLnTx/>
                <a:uFillTx/>
              </a:rPr>
              <a:t>T. Marshall et al. : Supported Employment: Assessing the Evidence (Psychiatryonline.org, Jan. 2014)</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05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sz="1050" b="0" i="0" u="none" strike="noStrike" kern="0" cap="none" spc="0" normalizeH="0" baseline="0" noProof="0" dirty="0">
                <a:ln>
                  <a:noFill/>
                </a:ln>
                <a:effectLst/>
                <a:uLnTx/>
                <a:uFillTx/>
              </a:rPr>
              <a:t>T. Araten-Bergman and M.A. Stein: Employment, social capital, and community participation among Israelis with disabilities (2014)</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05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sz="1050" b="0" i="0" u="none" strike="noStrike" kern="0" cap="none" spc="0" normalizeH="0" baseline="0" noProof="0" dirty="0">
                <a:ln>
                  <a:noFill/>
                </a:ln>
                <a:effectLst/>
                <a:uLnTx/>
                <a:uFillTx/>
              </a:rPr>
              <a:t>J. Evans: Employment, social inclusion and mental health (Journal of Psychiatric and Mental Health Nursing, 2000) </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05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sz="1050" b="0" i="0" u="none" strike="noStrike" kern="0" cap="none" spc="0" normalizeH="0" baseline="0" noProof="0" dirty="0">
                <a:ln>
                  <a:noFill/>
                </a:ln>
                <a:effectLst/>
                <a:uLnTx/>
                <a:uFillTx/>
              </a:rPr>
              <a:t>R. Leahy, Ph.D. : Unemployment is Bad for Your Health (Huffington Post, 2013)</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050" b="0" i="0" u="none" strike="noStrike" kern="0" cap="none" spc="0" normalizeH="0" baseline="0" noProof="0" dirty="0">
              <a:ln>
                <a:noFill/>
              </a:ln>
              <a:effectLst/>
              <a:uLnTx/>
              <a:uFillTx/>
            </a:endParaRPr>
          </a:p>
          <a:p>
            <a:pPr marL="342900" marR="0" lvl="0" indent="-342900" defTabSz="914400" eaLnBrk="1" fontAlgn="auto" latinLnBrk="0" hangingPunct="1">
              <a:lnSpc>
                <a:spcPct val="100000"/>
              </a:lnSpc>
              <a:spcBef>
                <a:spcPct val="20000"/>
              </a:spcBef>
              <a:spcAft>
                <a:spcPts val="0"/>
              </a:spcAft>
              <a:buClrTx/>
              <a:buSzTx/>
              <a:buFontTx/>
              <a:buNone/>
              <a:tabLst/>
              <a:defRPr/>
            </a:pPr>
            <a:r>
              <a:rPr kumimoji="0" lang="en-US" sz="1050" b="0" i="0" u="none" strike="noStrike" kern="0" cap="none" spc="0" normalizeH="0" baseline="0" noProof="0" dirty="0">
                <a:ln>
                  <a:noFill/>
                </a:ln>
                <a:effectLst/>
                <a:uLnTx/>
                <a:uFillTx/>
              </a:rPr>
              <a:t>G. Townley, H. Miller, B. Kloos: The impact of distal social support on community integration and recovery of individuals with psychiatric disabilities (2013)</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050" b="0" i="0" u="none" strike="noStrike" kern="0" cap="none" spc="0" normalizeH="0" baseline="0" noProof="0" dirty="0">
              <a:ln>
                <a:noFill/>
              </a:ln>
              <a:effectLst/>
              <a:uLnTx/>
              <a:uFillTx/>
            </a:endParaRPr>
          </a:p>
          <a:p>
            <a:pPr marL="342900" lvl="0" indent="-342900" defTabSz="914400">
              <a:spcBef>
                <a:spcPct val="20000"/>
              </a:spcBef>
              <a:defRPr/>
            </a:pPr>
            <a:r>
              <a:rPr lang="en-US" sz="1050" kern="0" dirty="0"/>
              <a:t>Y. Griep, U. Kinnunen, J. Natti, N. De Cuyper, S. Mauno, A. Makikangas, H. De White: The effects of unemployment and perceived job insecurity: a comparison of their association with psychological and somatic complaints, self-rated health and life satisfaction (2014)</a:t>
            </a:r>
          </a:p>
          <a:p>
            <a:pPr marL="342900" lvl="0" indent="-342900" defTabSz="914400">
              <a:spcBef>
                <a:spcPct val="20000"/>
              </a:spcBef>
              <a:defRPr/>
            </a:pPr>
            <a:endParaRPr lang="en-US" sz="1050" kern="0" dirty="0"/>
          </a:p>
          <a:p>
            <a:pPr marL="342900" lvl="0" indent="-342900" defTabSz="914400">
              <a:spcBef>
                <a:spcPct val="20000"/>
              </a:spcBef>
              <a:defRPr/>
            </a:pPr>
            <a:r>
              <a:rPr lang="en-US" sz="1050" kern="0" dirty="0"/>
              <a:t>G. Livermore &amp; M. Bardos: Characteristics of Adults with Psychiatric Disabilities Participating in the Federal Disability Programs, 2017, APA</a:t>
            </a:r>
          </a:p>
          <a:p>
            <a:pPr marL="342900" lvl="0" indent="-342900" defTabSz="914400">
              <a:spcBef>
                <a:spcPct val="20000"/>
              </a:spcBef>
              <a:defRPr/>
            </a:pPr>
            <a:r>
              <a:rPr lang="en-US" sz="1050" kern="0" dirty="0">
                <a:ea typeface="Cambria" panose="02040503050406030204" pitchFamily="18" charset="0"/>
              </a:rPr>
              <a:t>Haveman, M., Heller, T., Lee, L., Maaskant, M., Shooshtari, S., &amp; Strydom, A. (2010). </a:t>
            </a:r>
            <a:r>
              <a:rPr lang="en-US" sz="1050" i="1" kern="0" dirty="0">
                <a:ea typeface="Cambria" panose="02040503050406030204" pitchFamily="18" charset="0"/>
              </a:rPr>
              <a:t>Major Health Risks in Aging Persons with Intellectual Disabilities: An Overview of Recent Studies</a:t>
            </a:r>
            <a:r>
              <a:rPr lang="en-US" sz="1050" kern="0" dirty="0">
                <a:ea typeface="Cambria" panose="02040503050406030204" pitchFamily="18" charset="0"/>
              </a:rPr>
              <a:t> (Vol. 7, pp. 59-69). Dortmund, German: Journal of Policy and Practice in Intellectual Disabilities. </a:t>
            </a:r>
          </a:p>
          <a:p>
            <a:pPr marL="342900" lvl="0" indent="-342900" defTabSz="914400">
              <a:spcBef>
                <a:spcPct val="20000"/>
              </a:spcBef>
              <a:defRPr/>
            </a:pPr>
            <a:endParaRPr lang="en-US" sz="1050" kern="0" dirty="0">
              <a:ea typeface="Cambria" panose="02040503050406030204" pitchFamily="18" charset="0"/>
            </a:endParaRPr>
          </a:p>
          <a:p>
            <a:pPr marL="342900" lvl="0" indent="-342900" defTabSz="914400">
              <a:spcBef>
                <a:spcPct val="20000"/>
              </a:spcBef>
              <a:defRPr/>
            </a:pPr>
            <a:r>
              <a:rPr lang="en-US" sz="1050" kern="0" dirty="0">
                <a:ea typeface="Cambria" panose="02040503050406030204" pitchFamily="18" charset="0"/>
              </a:rPr>
              <a:t>McCarron, M., Carroll, R., Kelly, C., &amp; McCallion, P. (2015). </a:t>
            </a:r>
            <a:r>
              <a:rPr lang="en-US" sz="1050" i="1" kern="0" dirty="0">
                <a:ea typeface="Cambria" panose="02040503050406030204" pitchFamily="18" charset="0"/>
              </a:rPr>
              <a:t>Mortality Rates in the General Irish Population Compared to those with an Intellectual Disability from 2003 to 2012</a:t>
            </a:r>
            <a:r>
              <a:rPr lang="en-US" sz="1050" kern="0" dirty="0">
                <a:ea typeface="Cambria" panose="02040503050406030204" pitchFamily="18" charset="0"/>
              </a:rPr>
              <a:t> (pp. 406-413). Dublin, Ireland: Journal of Applied Research in Intellectual Disabilities. </a:t>
            </a:r>
            <a:endParaRPr lang="en-US" sz="1050" kern="0" dirty="0"/>
          </a:p>
          <a:p>
            <a:pPr marL="342900" lvl="0" indent="-342900" defTabSz="914400">
              <a:spcBef>
                <a:spcPct val="20000"/>
              </a:spcBef>
              <a:defRPr/>
            </a:pPr>
            <a:endParaRPr lang="en-US" sz="1050" kern="0" dirty="0"/>
          </a:p>
          <a:p>
            <a:pPr marL="342900" lvl="0" indent="-342900" defTabSz="914400">
              <a:spcBef>
                <a:spcPct val="20000"/>
              </a:spcBef>
              <a:defRPr/>
            </a:pPr>
            <a:r>
              <a:rPr lang="en-US" sz="1050" kern="0" dirty="0"/>
              <a:t>http://www.air.org/resource/air-index-pay-gap-workers-disabilities</a:t>
            </a:r>
          </a:p>
          <a:p>
            <a:pPr marL="342900" lvl="0" indent="-342900" defTabSz="914400">
              <a:spcBef>
                <a:spcPct val="20000"/>
              </a:spcBef>
              <a:defRPr/>
            </a:pPr>
            <a:endParaRPr lang="en-US" sz="1050" kern="0" dirty="0"/>
          </a:p>
          <a:p>
            <a:pPr marL="342900" lvl="0" indent="-342900" defTabSz="914400">
              <a:spcBef>
                <a:spcPct val="20000"/>
              </a:spcBef>
              <a:defRPr/>
            </a:pPr>
            <a:r>
              <a:rPr lang="en-US" sz="1050" kern="0" dirty="0"/>
              <a:t>http://www.nationalwellness.org/?page=Six_Dimensions</a:t>
            </a:r>
          </a:p>
          <a:p>
            <a:pPr marL="342900" lvl="0" indent="-342900" defTabSz="914400">
              <a:spcBef>
                <a:spcPct val="20000"/>
              </a:spcBef>
              <a:defRPr/>
            </a:pPr>
            <a:endParaRPr lang="en-US" sz="1050" kern="0" dirty="0"/>
          </a:p>
          <a:p>
            <a:pPr marL="342900" lvl="0" indent="-342900" defTabSz="914400">
              <a:spcBef>
                <a:spcPct val="20000"/>
              </a:spcBef>
              <a:defRPr/>
            </a:pPr>
            <a:r>
              <a:rPr lang="en-US" sz="1050" kern="0" dirty="0"/>
              <a:t>https://www.bls.gov/news.release/disabl.nr0.htm</a:t>
            </a:r>
          </a:p>
          <a:p>
            <a:pPr marL="342900" lvl="0" indent="-342900" defTabSz="914400">
              <a:spcBef>
                <a:spcPct val="20000"/>
              </a:spcBef>
              <a:defRPr/>
            </a:pPr>
            <a:endParaRPr lang="en-US" sz="1100" kern="0" dirty="0"/>
          </a:p>
          <a:p>
            <a:pPr marL="342900" lvl="0" indent="-342900" defTabSz="914400">
              <a:spcBef>
                <a:spcPct val="20000"/>
              </a:spcBef>
              <a:defRPr/>
            </a:pPr>
            <a:r>
              <a:rPr lang="en-US" sz="1100" kern="0" dirty="0"/>
              <a:t>https://kaiserfamilyfoundation.files.wordpress.com/2015/11/8802-figure-2.png?w=735&amp;h=551&amp;crop=1 </a:t>
            </a:r>
          </a:p>
          <a:p>
            <a:pPr marL="342900" marR="0" lvl="0" indent="-342900" defTabSz="914400" eaLnBrk="1" fontAlgn="auto" latinLnBrk="0" hangingPunct="1">
              <a:lnSpc>
                <a:spcPct val="100000"/>
              </a:lnSpc>
              <a:spcBef>
                <a:spcPct val="20000"/>
              </a:spcBef>
              <a:spcAft>
                <a:spcPts val="0"/>
              </a:spcAft>
              <a:buClrTx/>
              <a:buSzTx/>
              <a:buFontTx/>
              <a:buNone/>
              <a:tabLst/>
              <a:defRPr/>
            </a:pPr>
            <a:endParaRPr kumimoji="0" lang="en-US" sz="1100" b="0" i="0" u="none" strike="noStrike" kern="0" cap="none" spc="0" normalizeH="0" baseline="0" noProof="0" dirty="0">
              <a:ln>
                <a:noFill/>
              </a:ln>
              <a:solidFill>
                <a:schemeClr val="accent1">
                  <a:lumMod val="50000"/>
                </a:schemeClr>
              </a:solidFill>
              <a:effectLst/>
              <a:uLnTx/>
              <a:uFillTx/>
            </a:endParaRPr>
          </a:p>
        </p:txBody>
      </p:sp>
      <p:sp>
        <p:nvSpPr>
          <p:cNvPr id="3" name="TextBox 2"/>
          <p:cNvSpPr txBox="1"/>
          <p:nvPr/>
        </p:nvSpPr>
        <p:spPr>
          <a:xfrm>
            <a:off x="644236" y="216696"/>
            <a:ext cx="6961909" cy="584775"/>
          </a:xfrm>
          <a:prstGeom prst="rect">
            <a:avLst/>
          </a:prstGeom>
          <a:noFill/>
        </p:spPr>
        <p:txBody>
          <a:bodyPr wrap="square" rtlCol="0">
            <a:spAutoFit/>
          </a:bodyPr>
          <a:lstStyle/>
          <a:p>
            <a:r>
              <a:rPr lang="en-US" sz="3200" dirty="0">
                <a:solidFill>
                  <a:schemeClr val="accent1">
                    <a:lumMod val="75000"/>
                  </a:schemeClr>
                </a:solidFill>
                <a:latin typeface="+mj-lt"/>
                <a:ea typeface="Cambria" panose="02040503050406030204" pitchFamily="18" charset="0"/>
              </a:rPr>
              <a:t>References</a:t>
            </a:r>
          </a:p>
        </p:txBody>
      </p:sp>
    </p:spTree>
    <p:extLst>
      <p:ext uri="{BB962C8B-B14F-4D97-AF65-F5344CB8AC3E}">
        <p14:creationId xmlns:p14="http://schemas.microsoft.com/office/powerpoint/2010/main" val="1126020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C86437-754B-456C-A3F7-7C4BD04E9ACC}"/>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Why are friendships essential?</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Connections">
            <a:extLst>
              <a:ext uri="{FF2B5EF4-FFF2-40B4-BE49-F238E27FC236}">
                <a16:creationId xmlns:a16="http://schemas.microsoft.com/office/drawing/2014/main" id="{E6B267FF-11E8-418B-90C3-A11FBB006F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4" name="Rectangle 3">
            <a:extLst>
              <a:ext uri="{FF2B5EF4-FFF2-40B4-BE49-F238E27FC236}">
                <a16:creationId xmlns:a16="http://schemas.microsoft.com/office/drawing/2014/main" id="{A119772C-23D9-4079-8716-4E5898BDF625}"/>
              </a:ext>
            </a:extLst>
          </p:cNvPr>
          <p:cNvSpPr/>
          <p:nvPr/>
        </p:nvSpPr>
        <p:spPr>
          <a:xfrm>
            <a:off x="6090574" y="2421682"/>
            <a:ext cx="4977578" cy="4011202"/>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rgbClr val="000000"/>
                </a:solidFill>
              </a:rPr>
              <a:t>Despite decades of great advancements in disability rights and efforts at inclusion, we still have lots of inaccessible communities, substantially separate educational opportunities, group homes, sheltered work, etc.</a:t>
            </a:r>
          </a:p>
        </p:txBody>
      </p:sp>
    </p:spTree>
    <p:extLst>
      <p:ext uri="{BB962C8B-B14F-4D97-AF65-F5344CB8AC3E}">
        <p14:creationId xmlns:p14="http://schemas.microsoft.com/office/powerpoint/2010/main" val="360996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2299E15A-AF64-43CC-8E5E-265D7E2B56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82" r="12722" b="-1"/>
          <a:stretch/>
        </p:blipFill>
        <p:spPr bwMode="auto">
          <a:xfrm>
            <a:off x="3635201" y="-1"/>
            <a:ext cx="8556799"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14BBF4-35B6-4600-87A8-272CFDF47CE6}"/>
              </a:ext>
            </a:extLst>
          </p:cNvPr>
          <p:cNvSpPr>
            <a:spLocks noGrp="1"/>
          </p:cNvSpPr>
          <p:nvPr>
            <p:ph type="title"/>
          </p:nvPr>
        </p:nvSpPr>
        <p:spPr>
          <a:xfrm>
            <a:off x="677333" y="609600"/>
            <a:ext cx="3851123" cy="1320800"/>
          </a:xfrm>
        </p:spPr>
        <p:txBody>
          <a:bodyPr>
            <a:normAutofit/>
          </a:bodyPr>
          <a:lstStyle/>
          <a:p>
            <a:pPr>
              <a:lnSpc>
                <a:spcPct val="90000"/>
              </a:lnSpc>
            </a:pPr>
            <a:r>
              <a:rPr lang="en-US" sz="2800" dirty="0"/>
              <a:t>Why is Employment Essential?</a:t>
            </a:r>
            <a:br>
              <a:rPr lang="en-US" sz="2800" dirty="0"/>
            </a:br>
            <a:endParaRPr lang="en-US" sz="2800" dirty="0"/>
          </a:p>
        </p:txBody>
      </p:sp>
      <p:sp>
        <p:nvSpPr>
          <p:cNvPr id="3" name="Content Placeholder 2">
            <a:extLst>
              <a:ext uri="{FF2B5EF4-FFF2-40B4-BE49-F238E27FC236}">
                <a16:creationId xmlns:a16="http://schemas.microsoft.com/office/drawing/2014/main" id="{AF6F8D26-432A-45B8-9868-D20E673A19AC}"/>
              </a:ext>
            </a:extLst>
          </p:cNvPr>
          <p:cNvSpPr>
            <a:spLocks noGrp="1"/>
          </p:cNvSpPr>
          <p:nvPr>
            <p:ph idx="1"/>
          </p:nvPr>
        </p:nvSpPr>
        <p:spPr>
          <a:xfrm>
            <a:off x="368816" y="1930400"/>
            <a:ext cx="4159640" cy="4695867"/>
          </a:xfrm>
        </p:spPr>
        <p:txBody>
          <a:bodyPr>
            <a:normAutofit/>
          </a:bodyPr>
          <a:lstStyle/>
          <a:p>
            <a:pPr marL="0" indent="0">
              <a:lnSpc>
                <a:spcPct val="90000"/>
              </a:lnSpc>
              <a:buNone/>
            </a:pPr>
            <a:r>
              <a:rPr lang="en-US" sz="2000" dirty="0">
                <a:solidFill>
                  <a:schemeClr val="accent2">
                    <a:lumMod val="75000"/>
                  </a:schemeClr>
                </a:solidFill>
              </a:rPr>
              <a:t>What is one of the first questions people ask when introducing oneself?</a:t>
            </a:r>
          </a:p>
          <a:p>
            <a:pPr lvl="1">
              <a:lnSpc>
                <a:spcPct val="90000"/>
              </a:lnSpc>
            </a:pPr>
            <a:r>
              <a:rPr lang="en-US" sz="2000" dirty="0">
                <a:solidFill>
                  <a:schemeClr val="accent2">
                    <a:lumMod val="75000"/>
                  </a:schemeClr>
                </a:solidFill>
              </a:rPr>
              <a:t>What do you do? </a:t>
            </a:r>
            <a:br>
              <a:rPr lang="en-US" sz="2000" dirty="0">
                <a:solidFill>
                  <a:schemeClr val="accent2">
                    <a:lumMod val="75000"/>
                  </a:schemeClr>
                </a:solidFill>
              </a:rPr>
            </a:br>
            <a:endParaRPr lang="en-US" sz="2000" dirty="0">
              <a:solidFill>
                <a:schemeClr val="accent2">
                  <a:lumMod val="75000"/>
                </a:schemeClr>
              </a:solidFill>
            </a:endParaRPr>
          </a:p>
          <a:p>
            <a:pPr>
              <a:lnSpc>
                <a:spcPct val="90000"/>
              </a:lnSpc>
            </a:pPr>
            <a:r>
              <a:rPr lang="en-US" sz="2000" dirty="0">
                <a:solidFill>
                  <a:schemeClr val="accent2">
                    <a:lumMod val="75000"/>
                  </a:schemeClr>
                </a:solidFill>
              </a:rPr>
              <a:t>What would you miss most if you were unemployed?</a:t>
            </a:r>
          </a:p>
          <a:p>
            <a:pPr lvl="1">
              <a:lnSpc>
                <a:spcPct val="90000"/>
              </a:lnSpc>
            </a:pPr>
            <a:r>
              <a:rPr lang="en-US" sz="2000" dirty="0">
                <a:solidFill>
                  <a:schemeClr val="accent2">
                    <a:lumMod val="75000"/>
                  </a:schemeClr>
                </a:solidFill>
              </a:rPr>
              <a:t>Money</a:t>
            </a:r>
          </a:p>
          <a:p>
            <a:pPr lvl="1">
              <a:lnSpc>
                <a:spcPct val="90000"/>
              </a:lnSpc>
            </a:pPr>
            <a:r>
              <a:rPr lang="en-US" sz="2000" dirty="0">
                <a:solidFill>
                  <a:schemeClr val="accent2">
                    <a:lumMod val="75000"/>
                  </a:schemeClr>
                </a:solidFill>
              </a:rPr>
              <a:t>Social Interactions</a:t>
            </a:r>
          </a:p>
          <a:p>
            <a:pPr lvl="1">
              <a:lnSpc>
                <a:spcPct val="90000"/>
              </a:lnSpc>
            </a:pPr>
            <a:r>
              <a:rPr lang="en-US" sz="2000" dirty="0">
                <a:solidFill>
                  <a:schemeClr val="accent2">
                    <a:lumMod val="75000"/>
                  </a:schemeClr>
                </a:solidFill>
              </a:rPr>
              <a:t>Schedule</a:t>
            </a:r>
          </a:p>
          <a:p>
            <a:pPr lvl="1">
              <a:lnSpc>
                <a:spcPct val="90000"/>
              </a:lnSpc>
            </a:pPr>
            <a:r>
              <a:rPr lang="en-US" sz="2000" dirty="0">
                <a:solidFill>
                  <a:schemeClr val="accent2">
                    <a:lumMod val="75000"/>
                  </a:schemeClr>
                </a:solidFill>
              </a:rPr>
              <a:t>Something to look forward to</a:t>
            </a:r>
          </a:p>
          <a:p>
            <a:pPr lvl="1">
              <a:lnSpc>
                <a:spcPct val="90000"/>
              </a:lnSpc>
            </a:pPr>
            <a:r>
              <a:rPr lang="en-US" sz="2000" dirty="0">
                <a:solidFill>
                  <a:schemeClr val="accent2">
                    <a:lumMod val="75000"/>
                  </a:schemeClr>
                </a:solidFill>
              </a:rPr>
              <a:t>Sense of pride and accomplishment</a:t>
            </a:r>
          </a:p>
          <a:p>
            <a:pPr lvl="1">
              <a:lnSpc>
                <a:spcPct val="90000"/>
              </a:lnSpc>
            </a:pPr>
            <a:r>
              <a:rPr lang="en-US" sz="2000" dirty="0">
                <a:solidFill>
                  <a:schemeClr val="accent2">
                    <a:lumMod val="75000"/>
                  </a:schemeClr>
                </a:solidFill>
              </a:rPr>
              <a:t>Social Interactions </a:t>
            </a:r>
          </a:p>
          <a:p>
            <a:pPr>
              <a:lnSpc>
                <a:spcPct val="90000"/>
              </a:lnSpc>
            </a:pPr>
            <a:endParaRPr lang="en-US" sz="1700" dirty="0">
              <a:solidFill>
                <a:schemeClr val="accent2">
                  <a:lumMod val="50000"/>
                </a:schemeClr>
              </a:solidFill>
            </a:endParaRPr>
          </a:p>
        </p:txBody>
      </p:sp>
    </p:spTree>
    <p:extLst>
      <p:ext uri="{BB962C8B-B14F-4D97-AF65-F5344CB8AC3E}">
        <p14:creationId xmlns:p14="http://schemas.microsoft.com/office/powerpoint/2010/main" val="370735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unemployment.png"/>
          <p:cNvPicPr>
            <a:picLocks noChangeAspect="1"/>
          </p:cNvPicPr>
          <p:nvPr/>
        </p:nvPicPr>
        <p:blipFill rotWithShape="1">
          <a:blip r:embed="rId3" cstate="print"/>
          <a:srcRect l="14834" t="2117" b="3058"/>
          <a:stretch/>
        </p:blipFill>
        <p:spPr>
          <a:xfrm>
            <a:off x="4269854" y="0"/>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4100" b="1" dirty="0"/>
              <a:t>How does unemployment affect</a:t>
            </a:r>
            <a:br>
              <a:rPr lang="en-US" sz="4100" b="1" dirty="0"/>
            </a:br>
            <a:r>
              <a:rPr lang="en-US" sz="4100" b="1" dirty="0"/>
              <a:t>wellness?</a:t>
            </a:r>
          </a:p>
        </p:txBody>
      </p:sp>
    </p:spTree>
    <p:extLst>
      <p:ext uri="{BB962C8B-B14F-4D97-AF65-F5344CB8AC3E}">
        <p14:creationId xmlns:p14="http://schemas.microsoft.com/office/powerpoint/2010/main" val="342433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71220" y="860028"/>
            <a:ext cx="6006192" cy="1324907"/>
          </a:xfrm>
        </p:spPr>
        <p:txBody>
          <a:bodyPr>
            <a:normAutofit/>
          </a:bodyPr>
          <a:lstStyle/>
          <a:p>
            <a:r>
              <a:rPr lang="en-US" sz="3700">
                <a:solidFill>
                  <a:schemeClr val="accent1"/>
                </a:solidFill>
              </a:rPr>
              <a:t>Physical Health Consequences of Unemployment</a:t>
            </a:r>
          </a:p>
        </p:txBody>
      </p:sp>
      <p:sp>
        <p:nvSpPr>
          <p:cNvPr id="3" name="Content Placeholder 2"/>
          <p:cNvSpPr>
            <a:spLocks noGrp="1"/>
          </p:cNvSpPr>
          <p:nvPr>
            <p:ph idx="1"/>
          </p:nvPr>
        </p:nvSpPr>
        <p:spPr>
          <a:xfrm>
            <a:off x="871220" y="2248823"/>
            <a:ext cx="6006192" cy="3928139"/>
          </a:xfrm>
        </p:spPr>
        <p:txBody>
          <a:bodyPr>
            <a:normAutofit/>
          </a:bodyPr>
          <a:lstStyle/>
          <a:p>
            <a:pPr marL="342900" lvl="0" indent="-342900">
              <a:spcBef>
                <a:spcPct val="20000"/>
              </a:spcBef>
              <a:buNone/>
            </a:pPr>
            <a:r>
              <a:rPr lang="en-US" sz="2000">
                <a:solidFill>
                  <a:schemeClr val="accent1"/>
                </a:solidFill>
              </a:rPr>
              <a:t>Unemployed people are more likely to have poor health habits:</a:t>
            </a:r>
          </a:p>
          <a:p>
            <a:pPr marL="342900" lvl="0" indent="-342900">
              <a:spcBef>
                <a:spcPct val="20000"/>
              </a:spcBef>
              <a:buNone/>
            </a:pPr>
            <a:r>
              <a:rPr lang="en-US" sz="2000">
                <a:solidFill>
                  <a:schemeClr val="accent1"/>
                </a:solidFill>
              </a:rPr>
              <a:t>		- Excess drinking and eating</a:t>
            </a:r>
          </a:p>
          <a:p>
            <a:pPr marL="342900" lvl="0" indent="-342900">
              <a:spcBef>
                <a:spcPct val="20000"/>
              </a:spcBef>
              <a:buNone/>
            </a:pPr>
            <a:r>
              <a:rPr lang="en-US" sz="2000">
                <a:solidFill>
                  <a:schemeClr val="accent1"/>
                </a:solidFill>
              </a:rPr>
              <a:t>		- Smoking</a:t>
            </a:r>
          </a:p>
          <a:p>
            <a:pPr marL="342900" lvl="0" indent="-342900">
              <a:spcBef>
                <a:spcPct val="20000"/>
              </a:spcBef>
              <a:buNone/>
            </a:pPr>
            <a:r>
              <a:rPr lang="en-US" sz="2000">
                <a:solidFill>
                  <a:schemeClr val="accent1"/>
                </a:solidFill>
              </a:rPr>
              <a:t>		- Lack of Exercise/Sedentary Lifestyle</a:t>
            </a:r>
          </a:p>
          <a:p>
            <a:pPr marL="342900" lvl="0" indent="-342900">
              <a:spcBef>
                <a:spcPct val="20000"/>
              </a:spcBef>
              <a:buNone/>
            </a:pPr>
            <a:endParaRPr lang="en-US" sz="2000">
              <a:solidFill>
                <a:schemeClr val="accent1"/>
              </a:solidFill>
            </a:endParaRPr>
          </a:p>
          <a:p>
            <a:pPr marL="342900" lvl="0" indent="-342900">
              <a:spcBef>
                <a:spcPct val="20000"/>
              </a:spcBef>
              <a:buNone/>
            </a:pPr>
            <a:endParaRPr lang="en-US" sz="2000">
              <a:solidFill>
                <a:schemeClr val="accent1"/>
              </a:solidFill>
            </a:endParaRPr>
          </a:p>
          <a:p>
            <a:pPr marL="342900" lvl="0" indent="-342900">
              <a:spcBef>
                <a:spcPct val="20000"/>
              </a:spcBef>
              <a:buNone/>
            </a:pPr>
            <a:r>
              <a:rPr lang="en-US" sz="2000">
                <a:solidFill>
                  <a:schemeClr val="accent1"/>
                </a:solidFill>
              </a:rPr>
              <a:t>Unemployment was strongly linked to long-term mortality</a:t>
            </a:r>
          </a:p>
          <a:p>
            <a:pPr marL="342900" lvl="0" indent="-342900">
              <a:spcBef>
                <a:spcPct val="20000"/>
              </a:spcBef>
              <a:buNone/>
            </a:pPr>
            <a:endParaRPr lang="en-US" sz="2000">
              <a:solidFill>
                <a:schemeClr val="accent1"/>
              </a:solidFill>
            </a:endParaRPr>
          </a:p>
          <a:p>
            <a:pPr marL="342900" lvl="0" indent="-342900">
              <a:spcBef>
                <a:spcPct val="20000"/>
              </a:spcBef>
              <a:buNone/>
            </a:pPr>
            <a:r>
              <a:rPr lang="en-US" sz="2000">
                <a:solidFill>
                  <a:schemeClr val="accent1"/>
                </a:solidFill>
              </a:rPr>
              <a:t>(Robert Leahy, Ph.D.)</a:t>
            </a:r>
          </a:p>
          <a:p>
            <a:endParaRPr lang="en-US" sz="2000">
              <a:solidFill>
                <a:schemeClr val="accent1"/>
              </a:solidFill>
            </a:endParaRPr>
          </a:p>
        </p:txBody>
      </p:sp>
      <p:sp>
        <p:nvSpPr>
          <p:cNvPr id="14" name="Rectangle 1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goodmanp\AppData\Local\Microsoft\Windows\Temporary Internet Files\Content.IE5\728T91H8\woman-exercising-clipart[1].jpg"/>
          <p:cNvPicPr>
            <a:picLocks noChangeAspect="1" noChangeArrowheads="1"/>
          </p:cNvPicPr>
          <p:nvPr/>
        </p:nvPicPr>
        <p:blipFill rotWithShape="1">
          <a:blip r:embed="rId3" cstate="print"/>
          <a:srcRect r="1950" b="1"/>
          <a:stretch/>
        </p:blipFill>
        <p:spPr bwMode="auto">
          <a:xfrm>
            <a:off x="7523826" y="862763"/>
            <a:ext cx="3788081" cy="5151142"/>
          </a:xfrm>
          <a:prstGeom prst="rect">
            <a:avLst/>
          </a:prstGeom>
          <a:noFill/>
        </p:spPr>
      </p:pic>
    </p:spTree>
    <p:extLst>
      <p:ext uri="{BB962C8B-B14F-4D97-AF65-F5344CB8AC3E}">
        <p14:creationId xmlns:p14="http://schemas.microsoft.com/office/powerpoint/2010/main" val="107505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5911355-FEB0-4F7B-A441-469D47816423}"/>
              </a:ext>
            </a:extLst>
          </p:cNvPr>
          <p:cNvSpPr>
            <a:spLocks noGrp="1"/>
          </p:cNvSpPr>
          <p:nvPr>
            <p:ph idx="1"/>
          </p:nvPr>
        </p:nvSpPr>
        <p:spPr>
          <a:xfrm>
            <a:off x="4447308" y="591344"/>
            <a:ext cx="6906491" cy="5585619"/>
          </a:xfrm>
        </p:spPr>
        <p:txBody>
          <a:bodyPr anchor="ctr">
            <a:normAutofit/>
          </a:bodyPr>
          <a:lstStyle/>
          <a:p>
            <a:pPr marL="0" marR="0" lvl="0" indent="0" defTabSz="914400" eaLnBrk="1" fontAlgn="auto" latinLnBrk="0" hangingPunct="1">
              <a:spcBef>
                <a:spcPct val="20000"/>
              </a:spcBef>
              <a:spcAft>
                <a:spcPts val="0"/>
              </a:spcAft>
              <a:buClrTx/>
              <a:buSzTx/>
              <a:buNone/>
              <a:tabLst/>
              <a:defRPr/>
            </a:pPr>
            <a:r>
              <a:rPr kumimoji="0" lang="en-US" b="0" i="0" u="none" strike="noStrike" kern="0" cap="none" spc="0" normalizeH="0" baseline="0" noProof="0" dirty="0">
                <a:ln>
                  <a:noFill/>
                </a:ln>
                <a:effectLst/>
                <a:uLnTx/>
                <a:uFillTx/>
              </a:rPr>
              <a:t>“Long-term unemployment is associated with a decline in social networks and frequency of social connections.</a:t>
            </a:r>
          </a:p>
          <a:p>
            <a:pPr marL="342900" marR="0" lvl="0" indent="-342900" defTabSz="914400" eaLnBrk="1" fontAlgn="auto" latinLnBrk="0" hangingPunct="1">
              <a:spcBef>
                <a:spcPct val="20000"/>
              </a:spcBef>
              <a:spcAft>
                <a:spcPts val="0"/>
              </a:spcAft>
              <a:buClrTx/>
              <a:buSzTx/>
              <a:buFontTx/>
              <a:buNone/>
              <a:tabLst/>
              <a:defRPr/>
            </a:pPr>
            <a:endParaRPr kumimoji="0" lang="en-US" b="0" i="0" u="none" strike="noStrike" kern="0" cap="none" spc="0" normalizeH="0" baseline="0" noProof="0" dirty="0">
              <a:ln>
                <a:noFill/>
              </a:ln>
              <a:effectLst/>
              <a:uLnTx/>
              <a:uFillTx/>
            </a:endParaRPr>
          </a:p>
          <a:p>
            <a:pPr marL="0" marR="0" lvl="0" indent="0" defTabSz="914400" eaLnBrk="1" fontAlgn="auto" latinLnBrk="0" hangingPunct="1">
              <a:spcBef>
                <a:spcPct val="20000"/>
              </a:spcBef>
              <a:spcAft>
                <a:spcPts val="0"/>
              </a:spcAft>
              <a:buClrTx/>
              <a:buSzTx/>
              <a:buNone/>
              <a:tabLst/>
              <a:defRPr/>
            </a:pPr>
            <a:r>
              <a:rPr kumimoji="0" lang="en-US" b="0" i="0" u="none" strike="noStrike" kern="0" cap="none" spc="0" normalizeH="0" baseline="0" noProof="0" dirty="0">
                <a:ln>
                  <a:noFill/>
                </a:ln>
                <a:effectLst/>
                <a:uLnTx/>
                <a:uFillTx/>
              </a:rPr>
              <a:t>Unemployed individuals are less likely than others to engage in civic groups and other types of community action.” </a:t>
            </a:r>
          </a:p>
          <a:p>
            <a:pPr marL="342900" marR="0" lvl="0" indent="-342900" defTabSz="914400" eaLnBrk="1" fontAlgn="auto" latinLnBrk="0" hangingPunct="1">
              <a:spcBef>
                <a:spcPct val="20000"/>
              </a:spcBef>
              <a:spcAft>
                <a:spcPts val="0"/>
              </a:spcAft>
              <a:buClrTx/>
              <a:buSzTx/>
              <a:buFontTx/>
              <a:buNone/>
              <a:tabLst/>
              <a:defRPr/>
            </a:pPr>
            <a:endParaRPr kumimoji="0" lang="en-US" b="0" i="0" u="none" strike="noStrike" kern="0" cap="none" spc="0" normalizeH="0" baseline="0" noProof="0" dirty="0">
              <a:ln>
                <a:noFill/>
              </a:ln>
              <a:effectLst/>
              <a:uLnTx/>
              <a:uFillTx/>
            </a:endParaRPr>
          </a:p>
          <a:p>
            <a:pPr marL="342900" marR="0" lvl="0" indent="-342900" defTabSz="914400" eaLnBrk="1" fontAlgn="auto" latinLnBrk="0" hangingPunct="1">
              <a:spcBef>
                <a:spcPct val="20000"/>
              </a:spcBef>
              <a:spcAft>
                <a:spcPts val="0"/>
              </a:spcAft>
              <a:buClrTx/>
              <a:buSzTx/>
              <a:buFontTx/>
              <a:buNone/>
              <a:tabLst/>
              <a:defRPr/>
            </a:pPr>
            <a:r>
              <a:rPr kumimoji="0" lang="en-US" sz="2000" b="0" i="0" u="none" strike="noStrike" kern="0" cap="none" spc="0" normalizeH="0" baseline="0" noProof="0" dirty="0">
                <a:ln>
                  <a:noFill/>
                </a:ln>
                <a:effectLst/>
                <a:uLnTx/>
                <a:uFillTx/>
              </a:rPr>
              <a:t>				-T. </a:t>
            </a:r>
            <a:r>
              <a:rPr kumimoji="0" lang="en-US" sz="2000" b="0" i="0" u="none" strike="noStrike" kern="0" cap="none" spc="0" normalizeH="0" baseline="0" noProof="0" dirty="0" err="1">
                <a:ln>
                  <a:noFill/>
                </a:ln>
                <a:effectLst/>
                <a:uLnTx/>
                <a:uFillTx/>
              </a:rPr>
              <a:t>Araten</a:t>
            </a:r>
            <a:r>
              <a:rPr kumimoji="0" lang="en-US" sz="2000" b="0" i="0" u="none" strike="noStrike" kern="0" cap="none" spc="0" normalizeH="0" baseline="0" noProof="0" dirty="0">
                <a:ln>
                  <a:noFill/>
                </a:ln>
                <a:effectLst/>
                <a:uLnTx/>
                <a:uFillTx/>
              </a:rPr>
              <a:t>-Bergman and M.A. Stein</a:t>
            </a:r>
            <a:endParaRPr lang="en-US" sz="2000" dirty="0"/>
          </a:p>
        </p:txBody>
      </p:sp>
    </p:spTree>
    <p:extLst>
      <p:ext uri="{BB962C8B-B14F-4D97-AF65-F5344CB8AC3E}">
        <p14:creationId xmlns:p14="http://schemas.microsoft.com/office/powerpoint/2010/main" val="214360676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28710</TotalTime>
  <Words>4365</Words>
  <Application>Microsoft Office PowerPoint</Application>
  <PresentationFormat>Widescreen</PresentationFormat>
  <Paragraphs>357</Paragraphs>
  <Slides>44</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Friendship at Work: Creating Connections to Ensure Success</vt:lpstr>
      <vt:lpstr>Building Friendships at Work: A Toolkit for Employment Specialists, Job Developers and Job Coaches </vt:lpstr>
      <vt:lpstr>Objectives</vt:lpstr>
      <vt:lpstr>What does it mean to be friends?</vt:lpstr>
      <vt:lpstr>Why are friendships essential?</vt:lpstr>
      <vt:lpstr>Why is Employment Essential? </vt:lpstr>
      <vt:lpstr>How does unemployment affect wellness?</vt:lpstr>
      <vt:lpstr>Physical Health Consequences of Unemployment</vt:lpstr>
      <vt:lpstr>PowerPoint Presentation</vt:lpstr>
      <vt:lpstr>Positive Non-Vocational Impact of Employment for People with Disabilities </vt:lpstr>
      <vt:lpstr>PowerPoint Presentation</vt:lpstr>
      <vt:lpstr>PowerPoint Presentation</vt:lpstr>
      <vt:lpstr>PowerPoint Presentation</vt:lpstr>
      <vt:lpstr>Supporting Friendship at Work</vt:lpstr>
      <vt:lpstr>What tools are available to help develop a good career plan that assists in facilitating relationships in the workplace?</vt:lpstr>
      <vt:lpstr>Person-Centered Career Planning</vt:lpstr>
      <vt:lpstr>Person-Centered Career Planning</vt:lpstr>
      <vt:lpstr>Relationship Map</vt:lpstr>
      <vt:lpstr>Relationship Mapping</vt:lpstr>
      <vt:lpstr>Thorough Vocational Assessments</vt:lpstr>
      <vt:lpstr>Individualized Vocational Assessment</vt:lpstr>
      <vt:lpstr>Individualized Vocational Assessment</vt:lpstr>
      <vt:lpstr>Career Planning Process</vt:lpstr>
      <vt:lpstr>Career Planning Process</vt:lpstr>
      <vt:lpstr>Joe’s Story</vt:lpstr>
      <vt:lpstr>Job Development and Relationships </vt:lpstr>
      <vt:lpstr>Setting &amp; Workplace Culture</vt:lpstr>
      <vt:lpstr>PowerPoint Presentation</vt:lpstr>
      <vt:lpstr>PowerPoint Presentation</vt:lpstr>
      <vt:lpstr>Facilitating Relationship Development </vt:lpstr>
      <vt:lpstr>Job Analysis</vt:lpstr>
      <vt:lpstr>Natural Supports</vt:lpstr>
      <vt:lpstr>Natural Supports (continued)</vt:lpstr>
      <vt:lpstr>Natural Supports</vt:lpstr>
      <vt:lpstr>“Work Buddy”</vt:lpstr>
      <vt:lpstr>As a Job Coach, you may need to help the person you support:</vt:lpstr>
      <vt:lpstr>Continuing Friendships Outside of Work</vt:lpstr>
      <vt:lpstr>Continuing Friendships Outside of Work</vt:lpstr>
      <vt:lpstr>Continuing Friendships Outside of Work</vt:lpstr>
      <vt:lpstr>PowerPoint Presentation</vt:lpstr>
      <vt:lpstr>Questions</vt:lpstr>
      <vt:lpstr>Be an Optimist &amp; Be Persistent</vt:lpstr>
      <vt:lpstr>For More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Friendship at Work: Creating Connections to Ensure Success</dc:title>
  <dc:creator>Phoebe Goodman</dc:creator>
  <cp:lastModifiedBy>James</cp:lastModifiedBy>
  <cp:revision>16</cp:revision>
  <dcterms:created xsi:type="dcterms:W3CDTF">2020-12-29T18:21:11Z</dcterms:created>
  <dcterms:modified xsi:type="dcterms:W3CDTF">2021-05-13T16:30:00Z</dcterms:modified>
</cp:coreProperties>
</file>