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7" r:id="rId4"/>
  </p:sldMasterIdLst>
  <p:notesMasterIdLst>
    <p:notesMasterId r:id="rId30"/>
  </p:notesMasterIdLst>
  <p:sldIdLst>
    <p:sldId id="362" r:id="rId5"/>
    <p:sldId id="369" r:id="rId6"/>
    <p:sldId id="408" r:id="rId7"/>
    <p:sldId id="413" r:id="rId8"/>
    <p:sldId id="402" r:id="rId9"/>
    <p:sldId id="411" r:id="rId10"/>
    <p:sldId id="392" r:id="rId11"/>
    <p:sldId id="374" r:id="rId12"/>
    <p:sldId id="403" r:id="rId13"/>
    <p:sldId id="417" r:id="rId14"/>
    <p:sldId id="405" r:id="rId15"/>
    <p:sldId id="400" r:id="rId16"/>
    <p:sldId id="401" r:id="rId17"/>
    <p:sldId id="326" r:id="rId18"/>
    <p:sldId id="368" r:id="rId19"/>
    <p:sldId id="391" r:id="rId20"/>
    <p:sldId id="259" r:id="rId21"/>
    <p:sldId id="274" r:id="rId22"/>
    <p:sldId id="275" r:id="rId23"/>
    <p:sldId id="261" r:id="rId24"/>
    <p:sldId id="269" r:id="rId25"/>
    <p:sldId id="270" r:id="rId26"/>
    <p:sldId id="416" r:id="rId27"/>
    <p:sldId id="273" r:id="rId28"/>
    <p:sldId id="304"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01BCD6-AAB6-4F55-B3EA-2B2A645DCBC6}">
          <p14:sldIdLst>
            <p14:sldId id="362"/>
            <p14:sldId id="369"/>
            <p14:sldId id="408"/>
            <p14:sldId id="413"/>
            <p14:sldId id="402"/>
            <p14:sldId id="411"/>
            <p14:sldId id="392"/>
            <p14:sldId id="374"/>
            <p14:sldId id="403"/>
            <p14:sldId id="417"/>
            <p14:sldId id="405"/>
            <p14:sldId id="400"/>
            <p14:sldId id="401"/>
            <p14:sldId id="326"/>
            <p14:sldId id="368"/>
            <p14:sldId id="391"/>
            <p14:sldId id="259"/>
            <p14:sldId id="274"/>
            <p14:sldId id="275"/>
            <p14:sldId id="261"/>
            <p14:sldId id="269"/>
            <p14:sldId id="270"/>
            <p14:sldId id="416"/>
            <p14:sldId id="273"/>
            <p14:sldId id="3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B6B2BD-307E-4333-B5DA-F9337AB6E845}" v="13" dt="2021-02-11T15:50:11.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1" autoAdjust="0"/>
    <p:restoredTop sz="60487" autoAdjust="0"/>
  </p:normalViewPr>
  <p:slideViewPr>
    <p:cSldViewPr>
      <p:cViewPr varScale="1">
        <p:scale>
          <a:sx n="54" d="100"/>
          <a:sy n="54" d="100"/>
        </p:scale>
        <p:origin x="2122" y="48"/>
      </p:cViewPr>
      <p:guideLst>
        <p:guide orient="horz" pos="2160"/>
        <p:guide pos="2880"/>
      </p:guideLst>
    </p:cSldViewPr>
  </p:slideViewPr>
  <p:notesTextViewPr>
    <p:cViewPr>
      <p:scale>
        <a:sx n="3" d="2"/>
        <a:sy n="3" d="2"/>
      </p:scale>
      <p:origin x="0" y="0"/>
    </p:cViewPr>
  </p:notesTextViewPr>
  <p:sorterViewPr>
    <p:cViewPr>
      <p:scale>
        <a:sx n="100" d="100"/>
        <a:sy n="100" d="100"/>
      </p:scale>
      <p:origin x="0" y="-7440"/>
    </p:cViewPr>
  </p:sorterViewPr>
  <p:notesViewPr>
    <p:cSldViewPr>
      <p:cViewPr varScale="1">
        <p:scale>
          <a:sx n="57" d="100"/>
          <a:sy n="57" d="100"/>
        </p:scale>
        <p:origin x="302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1AA9E-5EF8-4C33-B012-9C9917EBF9F0}" type="doc">
      <dgm:prSet loTypeId="urn:microsoft.com/office/officeart/2005/8/layout/vList2" loCatId="list" qsTypeId="urn:microsoft.com/office/officeart/2005/8/quickstyle/simple4" qsCatId="simple" csTypeId="urn:microsoft.com/office/officeart/2005/8/colors/accent5_2" csCatId="accent5" phldr="1"/>
      <dgm:spPr/>
      <dgm:t>
        <a:bodyPr/>
        <a:lstStyle/>
        <a:p>
          <a:endParaRPr lang="en-US"/>
        </a:p>
      </dgm:t>
    </dgm:pt>
    <dgm:pt modelId="{D2217D4C-6BE4-4649-A3DF-5F2643BC5CCF}">
      <dgm:prSet custT="1"/>
      <dgm:spPr>
        <a:solidFill>
          <a:schemeClr val="tx2">
            <a:lumMod val="40000"/>
            <a:lumOff val="60000"/>
          </a:schemeClr>
        </a:solidFill>
      </dgm:spPr>
      <dgm:t>
        <a:bodyPr/>
        <a:lstStyle/>
        <a:p>
          <a:r>
            <a:rPr lang="en-US" sz="2600" b="1" baseline="0" dirty="0">
              <a:solidFill>
                <a:schemeClr val="tx1"/>
              </a:solidFill>
              <a:latin typeface="Calibri Light" panose="020F0302020204030204" pitchFamily="34" charset="0"/>
              <a:cs typeface="Calibri Light" panose="020F0302020204030204" pitchFamily="34" charset="0"/>
            </a:rPr>
            <a:t>What is their </a:t>
          </a:r>
          <a:r>
            <a:rPr lang="en-US" sz="3000" b="1" baseline="0" dirty="0">
              <a:solidFill>
                <a:schemeClr val="tx1"/>
              </a:solidFill>
              <a:latin typeface="Calibri Light" panose="020F0302020204030204" pitchFamily="34" charset="0"/>
              <a:cs typeface="Calibri Light" panose="020F0302020204030204" pitchFamily="34" charset="0"/>
            </a:rPr>
            <a:t>name</a:t>
          </a:r>
          <a:r>
            <a:rPr lang="en-US" sz="2600" b="1" baseline="0" dirty="0">
              <a:solidFill>
                <a:schemeClr val="tx1"/>
              </a:solidFill>
              <a:latin typeface="Calibri Light" panose="020F0302020204030204" pitchFamily="34" charset="0"/>
              <a:cs typeface="Calibri Light" panose="020F0302020204030204" pitchFamily="34" charset="0"/>
            </a:rPr>
            <a:t>?</a:t>
          </a:r>
          <a:endParaRPr lang="en-US" sz="2600" baseline="0" dirty="0">
            <a:solidFill>
              <a:schemeClr val="tx1"/>
            </a:solidFill>
            <a:latin typeface="Calibri Light" panose="020F0302020204030204" pitchFamily="34" charset="0"/>
            <a:cs typeface="Calibri Light" panose="020F0302020204030204" pitchFamily="34" charset="0"/>
          </a:endParaRPr>
        </a:p>
      </dgm:t>
    </dgm:pt>
    <dgm:pt modelId="{031BE44E-1D13-42E7-A010-11944CC7B4D3}" type="parTrans" cxnId="{32EF940A-DEBF-4AFE-87FD-F930493AEB8D}">
      <dgm:prSet/>
      <dgm:spPr/>
      <dgm:t>
        <a:bodyPr/>
        <a:lstStyle/>
        <a:p>
          <a:endParaRPr lang="en-US"/>
        </a:p>
      </dgm:t>
    </dgm:pt>
    <dgm:pt modelId="{6FD41FA3-D8FB-443B-A88F-C6D7174FA5F5}" type="sibTrans" cxnId="{32EF940A-DEBF-4AFE-87FD-F930493AEB8D}">
      <dgm:prSet/>
      <dgm:spPr/>
      <dgm:t>
        <a:bodyPr/>
        <a:lstStyle/>
        <a:p>
          <a:endParaRPr lang="en-US"/>
        </a:p>
      </dgm:t>
    </dgm:pt>
    <dgm:pt modelId="{658BD151-389D-4EFD-828F-2E18AEA8A4DE}">
      <dgm:prSet custT="1"/>
      <dgm:spPr>
        <a:solidFill>
          <a:schemeClr val="tx2">
            <a:lumMod val="40000"/>
            <a:lumOff val="60000"/>
          </a:schemeClr>
        </a:solidFill>
      </dgm:spPr>
      <dgm:t>
        <a:bodyPr/>
        <a:lstStyle/>
        <a:p>
          <a:r>
            <a:rPr lang="en-US" sz="3000" b="1" baseline="0" dirty="0">
              <a:solidFill>
                <a:schemeClr val="tx1"/>
              </a:solidFill>
              <a:latin typeface="Calibri Light" panose="020F0302020204030204" pitchFamily="34" charset="0"/>
            </a:rPr>
            <a:t>Where do they live?</a:t>
          </a:r>
          <a:endParaRPr lang="en-US" sz="3000" baseline="0" dirty="0">
            <a:solidFill>
              <a:schemeClr val="tx1"/>
            </a:solidFill>
            <a:latin typeface="Calibri Light" panose="020F0302020204030204" pitchFamily="34" charset="0"/>
          </a:endParaRPr>
        </a:p>
      </dgm:t>
    </dgm:pt>
    <dgm:pt modelId="{19414838-89B6-4165-B364-CC69E6CBBF09}" type="parTrans" cxnId="{A986F3B5-8E72-4808-8BCB-D259F5529323}">
      <dgm:prSet/>
      <dgm:spPr/>
      <dgm:t>
        <a:bodyPr/>
        <a:lstStyle/>
        <a:p>
          <a:endParaRPr lang="en-US"/>
        </a:p>
      </dgm:t>
    </dgm:pt>
    <dgm:pt modelId="{5B559425-F9DF-4805-91C8-E794094C1C0E}" type="sibTrans" cxnId="{A986F3B5-8E72-4808-8BCB-D259F5529323}">
      <dgm:prSet/>
      <dgm:spPr/>
      <dgm:t>
        <a:bodyPr/>
        <a:lstStyle/>
        <a:p>
          <a:endParaRPr lang="en-US"/>
        </a:p>
      </dgm:t>
    </dgm:pt>
    <dgm:pt modelId="{953B5082-5903-4012-90E0-5EF0B5D188AC}">
      <dgm:prSet custT="1"/>
      <dgm:spPr>
        <a:solidFill>
          <a:schemeClr val="tx2">
            <a:lumMod val="40000"/>
            <a:lumOff val="60000"/>
          </a:schemeClr>
        </a:solidFill>
      </dgm:spPr>
      <dgm:t>
        <a:bodyPr/>
        <a:lstStyle/>
        <a:p>
          <a:r>
            <a:rPr lang="en-US" sz="3000" b="1" baseline="0" dirty="0">
              <a:solidFill>
                <a:schemeClr val="tx1"/>
              </a:solidFill>
              <a:latin typeface="Calibri Light" panose="020F0302020204030204" pitchFamily="34" charset="0"/>
            </a:rPr>
            <a:t>What do they like to do for fun?</a:t>
          </a:r>
          <a:endParaRPr lang="en-US" sz="3000" baseline="0" dirty="0">
            <a:solidFill>
              <a:schemeClr val="tx1"/>
            </a:solidFill>
            <a:latin typeface="Calibri Light" panose="020F0302020204030204" pitchFamily="34" charset="0"/>
          </a:endParaRPr>
        </a:p>
      </dgm:t>
    </dgm:pt>
    <dgm:pt modelId="{C6318184-836D-4D49-83BF-C91C700419F9}" type="parTrans" cxnId="{29DAB78D-938F-4CF9-AA34-69327458EB27}">
      <dgm:prSet/>
      <dgm:spPr/>
      <dgm:t>
        <a:bodyPr/>
        <a:lstStyle/>
        <a:p>
          <a:endParaRPr lang="en-US"/>
        </a:p>
      </dgm:t>
    </dgm:pt>
    <dgm:pt modelId="{833DAC90-E78D-40F3-BE45-C1167D959D02}" type="sibTrans" cxnId="{29DAB78D-938F-4CF9-AA34-69327458EB27}">
      <dgm:prSet/>
      <dgm:spPr/>
      <dgm:t>
        <a:bodyPr/>
        <a:lstStyle/>
        <a:p>
          <a:endParaRPr lang="en-US"/>
        </a:p>
      </dgm:t>
    </dgm:pt>
    <dgm:pt modelId="{573886C2-35F2-424F-AB3A-42FCAB626D6B}" type="pres">
      <dgm:prSet presAssocID="{0211AA9E-5EF8-4C33-B012-9C9917EBF9F0}" presName="linear" presStyleCnt="0">
        <dgm:presLayoutVars>
          <dgm:animLvl val="lvl"/>
          <dgm:resizeHandles val="exact"/>
        </dgm:presLayoutVars>
      </dgm:prSet>
      <dgm:spPr/>
      <dgm:t>
        <a:bodyPr/>
        <a:lstStyle/>
        <a:p>
          <a:endParaRPr lang="en-US"/>
        </a:p>
      </dgm:t>
    </dgm:pt>
    <dgm:pt modelId="{1B527905-6034-4AE9-8BB1-ABCB105160CE}" type="pres">
      <dgm:prSet presAssocID="{D2217D4C-6BE4-4649-A3DF-5F2643BC5CCF}" presName="parentText" presStyleLbl="node1" presStyleIdx="0" presStyleCnt="3">
        <dgm:presLayoutVars>
          <dgm:chMax val="0"/>
          <dgm:bulletEnabled val="1"/>
        </dgm:presLayoutVars>
      </dgm:prSet>
      <dgm:spPr/>
      <dgm:t>
        <a:bodyPr/>
        <a:lstStyle/>
        <a:p>
          <a:endParaRPr lang="en-US"/>
        </a:p>
      </dgm:t>
    </dgm:pt>
    <dgm:pt modelId="{6516FF8A-1568-4EB7-AE44-42BC5BA5A8A7}" type="pres">
      <dgm:prSet presAssocID="{6FD41FA3-D8FB-443B-A88F-C6D7174FA5F5}" presName="spacer" presStyleCnt="0"/>
      <dgm:spPr/>
    </dgm:pt>
    <dgm:pt modelId="{A86CF1FA-BAD6-4D01-8C7B-B430D64F8A8F}" type="pres">
      <dgm:prSet presAssocID="{658BD151-389D-4EFD-828F-2E18AEA8A4DE}" presName="parentText" presStyleLbl="node1" presStyleIdx="1" presStyleCnt="3">
        <dgm:presLayoutVars>
          <dgm:chMax val="0"/>
          <dgm:bulletEnabled val="1"/>
        </dgm:presLayoutVars>
      </dgm:prSet>
      <dgm:spPr/>
      <dgm:t>
        <a:bodyPr/>
        <a:lstStyle/>
        <a:p>
          <a:endParaRPr lang="en-US"/>
        </a:p>
      </dgm:t>
    </dgm:pt>
    <dgm:pt modelId="{D77E996D-2E55-44DB-9A38-1A47F094E1DB}" type="pres">
      <dgm:prSet presAssocID="{5B559425-F9DF-4805-91C8-E794094C1C0E}" presName="spacer" presStyleCnt="0"/>
      <dgm:spPr/>
    </dgm:pt>
    <dgm:pt modelId="{7E4D598F-8F3F-4F80-80F6-4F71D245D2C5}" type="pres">
      <dgm:prSet presAssocID="{953B5082-5903-4012-90E0-5EF0B5D188AC}" presName="parentText" presStyleLbl="node1" presStyleIdx="2" presStyleCnt="3" custScaleY="98299" custLinFactNeighborX="13778" custLinFactNeighborY="-11103">
        <dgm:presLayoutVars>
          <dgm:chMax val="0"/>
          <dgm:bulletEnabled val="1"/>
        </dgm:presLayoutVars>
      </dgm:prSet>
      <dgm:spPr/>
      <dgm:t>
        <a:bodyPr/>
        <a:lstStyle/>
        <a:p>
          <a:endParaRPr lang="en-US"/>
        </a:p>
      </dgm:t>
    </dgm:pt>
  </dgm:ptLst>
  <dgm:cxnLst>
    <dgm:cxn modelId="{E0536EAB-B747-4A7A-88D9-BC5CC6E157CF}" type="presOf" srcId="{D2217D4C-6BE4-4649-A3DF-5F2643BC5CCF}" destId="{1B527905-6034-4AE9-8BB1-ABCB105160CE}" srcOrd="0" destOrd="0" presId="urn:microsoft.com/office/officeart/2005/8/layout/vList2"/>
    <dgm:cxn modelId="{A986F3B5-8E72-4808-8BCB-D259F5529323}" srcId="{0211AA9E-5EF8-4C33-B012-9C9917EBF9F0}" destId="{658BD151-389D-4EFD-828F-2E18AEA8A4DE}" srcOrd="1" destOrd="0" parTransId="{19414838-89B6-4165-B364-CC69E6CBBF09}" sibTransId="{5B559425-F9DF-4805-91C8-E794094C1C0E}"/>
    <dgm:cxn modelId="{32EF940A-DEBF-4AFE-87FD-F930493AEB8D}" srcId="{0211AA9E-5EF8-4C33-B012-9C9917EBF9F0}" destId="{D2217D4C-6BE4-4649-A3DF-5F2643BC5CCF}" srcOrd="0" destOrd="0" parTransId="{031BE44E-1D13-42E7-A010-11944CC7B4D3}" sibTransId="{6FD41FA3-D8FB-443B-A88F-C6D7174FA5F5}"/>
    <dgm:cxn modelId="{EBA1CB40-1FE8-4A69-91B6-C05568062E44}" type="presOf" srcId="{0211AA9E-5EF8-4C33-B012-9C9917EBF9F0}" destId="{573886C2-35F2-424F-AB3A-42FCAB626D6B}" srcOrd="0" destOrd="0" presId="urn:microsoft.com/office/officeart/2005/8/layout/vList2"/>
    <dgm:cxn modelId="{F56DD457-8C09-4AAB-A1FA-1AFBBDE1E796}" type="presOf" srcId="{953B5082-5903-4012-90E0-5EF0B5D188AC}" destId="{7E4D598F-8F3F-4F80-80F6-4F71D245D2C5}" srcOrd="0" destOrd="0" presId="urn:microsoft.com/office/officeart/2005/8/layout/vList2"/>
    <dgm:cxn modelId="{29DAB78D-938F-4CF9-AA34-69327458EB27}" srcId="{0211AA9E-5EF8-4C33-B012-9C9917EBF9F0}" destId="{953B5082-5903-4012-90E0-5EF0B5D188AC}" srcOrd="2" destOrd="0" parTransId="{C6318184-836D-4D49-83BF-C91C700419F9}" sibTransId="{833DAC90-E78D-40F3-BE45-C1167D959D02}"/>
    <dgm:cxn modelId="{FAE393C6-4411-466E-BAC2-8428649A4114}" type="presOf" srcId="{658BD151-389D-4EFD-828F-2E18AEA8A4DE}" destId="{A86CF1FA-BAD6-4D01-8C7B-B430D64F8A8F}" srcOrd="0" destOrd="0" presId="urn:microsoft.com/office/officeart/2005/8/layout/vList2"/>
    <dgm:cxn modelId="{FDE625EB-CD25-49E9-81B5-81780DFA807B}" type="presParOf" srcId="{573886C2-35F2-424F-AB3A-42FCAB626D6B}" destId="{1B527905-6034-4AE9-8BB1-ABCB105160CE}" srcOrd="0" destOrd="0" presId="urn:microsoft.com/office/officeart/2005/8/layout/vList2"/>
    <dgm:cxn modelId="{43D8E2C3-E559-432A-9C23-B4EE47DAFCF9}" type="presParOf" srcId="{573886C2-35F2-424F-AB3A-42FCAB626D6B}" destId="{6516FF8A-1568-4EB7-AE44-42BC5BA5A8A7}" srcOrd="1" destOrd="0" presId="urn:microsoft.com/office/officeart/2005/8/layout/vList2"/>
    <dgm:cxn modelId="{23ABE999-C62B-4648-ADAD-9D261A4C846D}" type="presParOf" srcId="{573886C2-35F2-424F-AB3A-42FCAB626D6B}" destId="{A86CF1FA-BAD6-4D01-8C7B-B430D64F8A8F}" srcOrd="2" destOrd="0" presId="urn:microsoft.com/office/officeart/2005/8/layout/vList2"/>
    <dgm:cxn modelId="{FEBFE7B9-D4E3-44A9-BF59-029F48DEACF1}" type="presParOf" srcId="{573886C2-35F2-424F-AB3A-42FCAB626D6B}" destId="{D77E996D-2E55-44DB-9A38-1A47F094E1DB}" srcOrd="3" destOrd="0" presId="urn:microsoft.com/office/officeart/2005/8/layout/vList2"/>
    <dgm:cxn modelId="{5E1CAE4F-B222-4E72-8122-6E2E292CFD17}" type="presParOf" srcId="{573886C2-35F2-424F-AB3A-42FCAB626D6B}" destId="{7E4D598F-8F3F-4F80-80F6-4F71D245D2C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985B65-5F47-473D-AA6C-F9FA047C16F2}"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9FB2A1B0-68D5-40F3-93C1-2340D5757946}">
      <dgm:prSet custT="1"/>
      <dgm:spPr/>
      <dgm:t>
        <a:bodyPr/>
        <a:lstStyle/>
        <a:p>
          <a:pPr>
            <a:defRPr cap="all"/>
          </a:pPr>
          <a:r>
            <a:rPr lang="en-US" sz="2000" b="1" i="0" baseline="0" dirty="0">
              <a:latin typeface="Calibri Light" panose="020F0302020204030204" pitchFamily="34" charset="0"/>
            </a:rPr>
            <a:t>Helpful</a:t>
          </a:r>
          <a:r>
            <a:rPr lang="en-US" sz="2000" b="1" dirty="0"/>
            <a:t>	</a:t>
          </a:r>
        </a:p>
      </dgm:t>
    </dgm:pt>
    <dgm:pt modelId="{967FEBF1-0FF8-419E-9DA6-66AC7AB8FFA0}" type="parTrans" cxnId="{02F54D8B-44D4-44AF-B97B-A419EABE59F8}">
      <dgm:prSet/>
      <dgm:spPr/>
      <dgm:t>
        <a:bodyPr/>
        <a:lstStyle/>
        <a:p>
          <a:endParaRPr lang="en-US"/>
        </a:p>
      </dgm:t>
    </dgm:pt>
    <dgm:pt modelId="{4434804F-63C3-4353-9A43-2B1472B66A98}" type="sibTrans" cxnId="{02F54D8B-44D4-44AF-B97B-A419EABE59F8}">
      <dgm:prSet/>
      <dgm:spPr/>
      <dgm:t>
        <a:bodyPr/>
        <a:lstStyle/>
        <a:p>
          <a:endParaRPr lang="en-US"/>
        </a:p>
      </dgm:t>
    </dgm:pt>
    <dgm:pt modelId="{D2A055AD-727B-4373-8A78-E8E7E09C3DFA}">
      <dgm:prSet/>
      <dgm:spPr/>
      <dgm:t>
        <a:bodyPr/>
        <a:lstStyle/>
        <a:p>
          <a:pPr>
            <a:defRPr cap="all"/>
          </a:pPr>
          <a:r>
            <a:rPr lang="en-US" b="1" baseline="0" dirty="0">
              <a:latin typeface="Calibri Light" panose="020F0302020204030204" pitchFamily="34" charset="0"/>
            </a:rPr>
            <a:t>Honest</a:t>
          </a:r>
        </a:p>
      </dgm:t>
    </dgm:pt>
    <dgm:pt modelId="{50B19A95-117D-4E4B-A0A9-6BB0E00CBE82}" type="parTrans" cxnId="{AA8FF2ED-5B83-41CD-A49F-A7AA2ECCB8D0}">
      <dgm:prSet/>
      <dgm:spPr/>
      <dgm:t>
        <a:bodyPr/>
        <a:lstStyle/>
        <a:p>
          <a:endParaRPr lang="en-US"/>
        </a:p>
      </dgm:t>
    </dgm:pt>
    <dgm:pt modelId="{33616B9B-FD47-4ED6-9220-1A96680CE77B}" type="sibTrans" cxnId="{AA8FF2ED-5B83-41CD-A49F-A7AA2ECCB8D0}">
      <dgm:prSet/>
      <dgm:spPr/>
      <dgm:t>
        <a:bodyPr/>
        <a:lstStyle/>
        <a:p>
          <a:endParaRPr lang="en-US"/>
        </a:p>
      </dgm:t>
    </dgm:pt>
    <dgm:pt modelId="{77CB69E6-292D-4F36-87E1-E267C221C189}">
      <dgm:prSet/>
      <dgm:spPr/>
      <dgm:t>
        <a:bodyPr/>
        <a:lstStyle/>
        <a:p>
          <a:pPr>
            <a:defRPr cap="all"/>
          </a:pPr>
          <a:r>
            <a:rPr lang="en-US" b="1" baseline="0" dirty="0">
              <a:latin typeface="Calibri Light" panose="020F0302020204030204" pitchFamily="34" charset="0"/>
            </a:rPr>
            <a:t>Funny</a:t>
          </a:r>
        </a:p>
      </dgm:t>
    </dgm:pt>
    <dgm:pt modelId="{C89CFD0F-1DEC-4CFA-BDB2-946102897C42}" type="parTrans" cxnId="{FF95C3E0-B923-4A65-B795-7B52C8E50763}">
      <dgm:prSet/>
      <dgm:spPr/>
      <dgm:t>
        <a:bodyPr/>
        <a:lstStyle/>
        <a:p>
          <a:endParaRPr lang="en-US"/>
        </a:p>
      </dgm:t>
    </dgm:pt>
    <dgm:pt modelId="{6393395B-6D54-45CC-8B92-555C7585ACD6}" type="sibTrans" cxnId="{FF95C3E0-B923-4A65-B795-7B52C8E50763}">
      <dgm:prSet/>
      <dgm:spPr/>
      <dgm:t>
        <a:bodyPr/>
        <a:lstStyle/>
        <a:p>
          <a:endParaRPr lang="en-US"/>
        </a:p>
      </dgm:t>
    </dgm:pt>
    <dgm:pt modelId="{8828088D-2690-4CDE-B2F0-DB63AE6579BB}">
      <dgm:prSet/>
      <dgm:spPr/>
      <dgm:t>
        <a:bodyPr/>
        <a:lstStyle/>
        <a:p>
          <a:pPr>
            <a:defRPr cap="all"/>
          </a:pPr>
          <a:r>
            <a:rPr lang="en-US" b="1" baseline="0" dirty="0">
              <a:latin typeface="Calibri Light" panose="020F0302020204030204" pitchFamily="34" charset="0"/>
            </a:rPr>
            <a:t>Caring</a:t>
          </a:r>
        </a:p>
      </dgm:t>
    </dgm:pt>
    <dgm:pt modelId="{4D3D3EF4-D72C-475F-AEF9-958983BCE8DE}" type="parTrans" cxnId="{442245D2-4315-49A0-B8DE-E61087F7C9A6}">
      <dgm:prSet/>
      <dgm:spPr/>
      <dgm:t>
        <a:bodyPr/>
        <a:lstStyle/>
        <a:p>
          <a:endParaRPr lang="en-US"/>
        </a:p>
      </dgm:t>
    </dgm:pt>
    <dgm:pt modelId="{30ACD1AC-72BE-446E-9497-6BC0A61B61D9}" type="sibTrans" cxnId="{442245D2-4315-49A0-B8DE-E61087F7C9A6}">
      <dgm:prSet/>
      <dgm:spPr/>
      <dgm:t>
        <a:bodyPr/>
        <a:lstStyle/>
        <a:p>
          <a:endParaRPr lang="en-US"/>
        </a:p>
      </dgm:t>
    </dgm:pt>
    <dgm:pt modelId="{D713B107-28F9-45B8-80F8-F644FE79F732}">
      <dgm:prSet/>
      <dgm:spPr/>
      <dgm:t>
        <a:bodyPr/>
        <a:lstStyle/>
        <a:p>
          <a:pPr>
            <a:defRPr cap="all"/>
          </a:pPr>
          <a:r>
            <a:rPr lang="en-US" b="1" baseline="0" dirty="0">
              <a:latin typeface="Calibri Light" panose="020F0302020204030204" pitchFamily="34" charset="0"/>
            </a:rPr>
            <a:t>Brave</a:t>
          </a:r>
        </a:p>
      </dgm:t>
    </dgm:pt>
    <dgm:pt modelId="{0E571D40-6B7E-443D-9117-0C98FACD18BC}" type="parTrans" cxnId="{5065AFA6-7FA5-49BA-AB8B-7E027A22CD78}">
      <dgm:prSet/>
      <dgm:spPr/>
      <dgm:t>
        <a:bodyPr/>
        <a:lstStyle/>
        <a:p>
          <a:endParaRPr lang="en-US"/>
        </a:p>
      </dgm:t>
    </dgm:pt>
    <dgm:pt modelId="{CF28D609-5BC0-49FD-AB17-662334E18573}" type="sibTrans" cxnId="{5065AFA6-7FA5-49BA-AB8B-7E027A22CD78}">
      <dgm:prSet/>
      <dgm:spPr/>
      <dgm:t>
        <a:bodyPr/>
        <a:lstStyle/>
        <a:p>
          <a:endParaRPr lang="en-US"/>
        </a:p>
      </dgm:t>
    </dgm:pt>
    <dgm:pt modelId="{9A9D9A8F-FD43-4E05-84F0-3F084259D6A3}">
      <dgm:prSet/>
      <dgm:spPr/>
      <dgm:t>
        <a:bodyPr/>
        <a:lstStyle/>
        <a:p>
          <a:pPr>
            <a:defRPr cap="all"/>
          </a:pPr>
          <a:r>
            <a:rPr lang="en-US" b="1" baseline="0" dirty="0">
              <a:latin typeface="Calibri Light" panose="020F0302020204030204" pitchFamily="34" charset="0"/>
            </a:rPr>
            <a:t>Loyal</a:t>
          </a:r>
        </a:p>
      </dgm:t>
    </dgm:pt>
    <dgm:pt modelId="{C9523655-CDF3-4499-87BB-85DC9F448937}" type="parTrans" cxnId="{3B6D9651-037D-4A40-82FC-4553E6AD48AB}">
      <dgm:prSet/>
      <dgm:spPr/>
      <dgm:t>
        <a:bodyPr/>
        <a:lstStyle/>
        <a:p>
          <a:endParaRPr lang="en-US"/>
        </a:p>
      </dgm:t>
    </dgm:pt>
    <dgm:pt modelId="{E9B22C17-D6A7-4F79-ADE5-35BCFBA1FFFE}" type="sibTrans" cxnId="{3B6D9651-037D-4A40-82FC-4553E6AD48AB}">
      <dgm:prSet/>
      <dgm:spPr/>
      <dgm:t>
        <a:bodyPr/>
        <a:lstStyle/>
        <a:p>
          <a:endParaRPr lang="en-US"/>
        </a:p>
      </dgm:t>
    </dgm:pt>
    <dgm:pt modelId="{186E9B29-4FBE-4C66-8810-7506E2C2907D}">
      <dgm:prSet/>
      <dgm:spPr/>
      <dgm:t>
        <a:bodyPr/>
        <a:lstStyle/>
        <a:p>
          <a:pPr>
            <a:defRPr cap="all"/>
          </a:pPr>
          <a:r>
            <a:rPr lang="en-US" b="1" baseline="0" dirty="0">
              <a:latin typeface="Calibri Light" panose="020F0302020204030204" pitchFamily="34" charset="0"/>
            </a:rPr>
            <a:t>Generous</a:t>
          </a:r>
        </a:p>
      </dgm:t>
    </dgm:pt>
    <dgm:pt modelId="{5F5C50B1-7CBC-4CAB-8A42-99F77A40459B}" type="parTrans" cxnId="{59A2D8AF-3E7B-45D5-AA45-A086CA022C93}">
      <dgm:prSet/>
      <dgm:spPr/>
      <dgm:t>
        <a:bodyPr/>
        <a:lstStyle/>
        <a:p>
          <a:endParaRPr lang="en-US"/>
        </a:p>
      </dgm:t>
    </dgm:pt>
    <dgm:pt modelId="{72B1AA8B-FEDF-43EA-88FE-07DA5D246724}" type="sibTrans" cxnId="{59A2D8AF-3E7B-45D5-AA45-A086CA022C93}">
      <dgm:prSet/>
      <dgm:spPr/>
      <dgm:t>
        <a:bodyPr/>
        <a:lstStyle/>
        <a:p>
          <a:endParaRPr lang="en-US"/>
        </a:p>
      </dgm:t>
    </dgm:pt>
    <dgm:pt modelId="{BDF7420C-7EE0-4CBE-8FCE-7AF2DA9FD5DD}">
      <dgm:prSet/>
      <dgm:spPr/>
      <dgm:t>
        <a:bodyPr/>
        <a:lstStyle/>
        <a:p>
          <a:pPr>
            <a:defRPr cap="all"/>
          </a:pPr>
          <a:r>
            <a:rPr lang="en-US" b="1" baseline="0" dirty="0">
              <a:latin typeface="Calibri Light" panose="020F0302020204030204" pitchFamily="34" charset="0"/>
            </a:rPr>
            <a:t>Creative</a:t>
          </a:r>
        </a:p>
      </dgm:t>
    </dgm:pt>
    <dgm:pt modelId="{8DD8935C-5CCE-4B3D-B82F-0BF1880650EF}" type="parTrans" cxnId="{17620B91-C22F-4FA5-865B-0C83D1D97433}">
      <dgm:prSet/>
      <dgm:spPr/>
      <dgm:t>
        <a:bodyPr/>
        <a:lstStyle/>
        <a:p>
          <a:endParaRPr lang="en-US"/>
        </a:p>
      </dgm:t>
    </dgm:pt>
    <dgm:pt modelId="{421DFAAC-F77C-4165-9041-F03AEF7AFCA6}" type="sibTrans" cxnId="{17620B91-C22F-4FA5-865B-0C83D1D97433}">
      <dgm:prSet/>
      <dgm:spPr/>
      <dgm:t>
        <a:bodyPr/>
        <a:lstStyle/>
        <a:p>
          <a:endParaRPr lang="en-US"/>
        </a:p>
      </dgm:t>
    </dgm:pt>
    <dgm:pt modelId="{9504886F-264E-4DE3-B679-C74B0E2867E9}" type="pres">
      <dgm:prSet presAssocID="{EB985B65-5F47-473D-AA6C-F9FA047C16F2}" presName="vert0" presStyleCnt="0">
        <dgm:presLayoutVars>
          <dgm:dir/>
          <dgm:animOne val="branch"/>
          <dgm:animLvl val="lvl"/>
        </dgm:presLayoutVars>
      </dgm:prSet>
      <dgm:spPr/>
      <dgm:t>
        <a:bodyPr/>
        <a:lstStyle/>
        <a:p>
          <a:endParaRPr lang="en-US"/>
        </a:p>
      </dgm:t>
    </dgm:pt>
    <dgm:pt modelId="{476F5152-F9F6-4CAE-AFC1-37DAAFA72511}" type="pres">
      <dgm:prSet presAssocID="{9FB2A1B0-68D5-40F3-93C1-2340D5757946}" presName="thickLine" presStyleLbl="alignNode1" presStyleIdx="0" presStyleCnt="8"/>
      <dgm:spPr/>
    </dgm:pt>
    <dgm:pt modelId="{93F4F4B6-59E4-4DAB-9CD5-AF02F6AF9007}" type="pres">
      <dgm:prSet presAssocID="{9FB2A1B0-68D5-40F3-93C1-2340D5757946}" presName="horz1" presStyleCnt="0"/>
      <dgm:spPr/>
    </dgm:pt>
    <dgm:pt modelId="{56BCD30D-3C53-4DD5-9E23-8CDB95A386A7}" type="pres">
      <dgm:prSet presAssocID="{9FB2A1B0-68D5-40F3-93C1-2340D5757946}" presName="tx1" presStyleLbl="revTx" presStyleIdx="0" presStyleCnt="8"/>
      <dgm:spPr/>
      <dgm:t>
        <a:bodyPr/>
        <a:lstStyle/>
        <a:p>
          <a:endParaRPr lang="en-US"/>
        </a:p>
      </dgm:t>
    </dgm:pt>
    <dgm:pt modelId="{E7895C62-E01E-454E-A008-1959659061B7}" type="pres">
      <dgm:prSet presAssocID="{9FB2A1B0-68D5-40F3-93C1-2340D5757946}" presName="vert1" presStyleCnt="0"/>
      <dgm:spPr/>
    </dgm:pt>
    <dgm:pt modelId="{CE0870A7-B624-4372-AB9E-1219ACFBC165}" type="pres">
      <dgm:prSet presAssocID="{D2A055AD-727B-4373-8A78-E8E7E09C3DFA}" presName="thickLine" presStyleLbl="alignNode1" presStyleIdx="1" presStyleCnt="8"/>
      <dgm:spPr/>
    </dgm:pt>
    <dgm:pt modelId="{FA5A62A0-804D-45CA-A3F0-FD2682792117}" type="pres">
      <dgm:prSet presAssocID="{D2A055AD-727B-4373-8A78-E8E7E09C3DFA}" presName="horz1" presStyleCnt="0"/>
      <dgm:spPr/>
    </dgm:pt>
    <dgm:pt modelId="{F75737B8-457F-4FC0-9A5D-363DD2437D38}" type="pres">
      <dgm:prSet presAssocID="{D2A055AD-727B-4373-8A78-E8E7E09C3DFA}" presName="tx1" presStyleLbl="revTx" presStyleIdx="1" presStyleCnt="8"/>
      <dgm:spPr/>
      <dgm:t>
        <a:bodyPr/>
        <a:lstStyle/>
        <a:p>
          <a:endParaRPr lang="en-US"/>
        </a:p>
      </dgm:t>
    </dgm:pt>
    <dgm:pt modelId="{4E56FBBB-732F-4D05-874D-913292628154}" type="pres">
      <dgm:prSet presAssocID="{D2A055AD-727B-4373-8A78-E8E7E09C3DFA}" presName="vert1" presStyleCnt="0"/>
      <dgm:spPr/>
    </dgm:pt>
    <dgm:pt modelId="{AFFBC272-64CB-4937-B4B7-9099E0DDBF3A}" type="pres">
      <dgm:prSet presAssocID="{77CB69E6-292D-4F36-87E1-E267C221C189}" presName="thickLine" presStyleLbl="alignNode1" presStyleIdx="2" presStyleCnt="8"/>
      <dgm:spPr/>
    </dgm:pt>
    <dgm:pt modelId="{D45A1E74-91A1-46AC-B949-65E99A4562EF}" type="pres">
      <dgm:prSet presAssocID="{77CB69E6-292D-4F36-87E1-E267C221C189}" presName="horz1" presStyleCnt="0"/>
      <dgm:spPr/>
    </dgm:pt>
    <dgm:pt modelId="{282B1AF2-FB6A-44A5-8D0A-3143DC52A9D6}" type="pres">
      <dgm:prSet presAssocID="{77CB69E6-292D-4F36-87E1-E267C221C189}" presName="tx1" presStyleLbl="revTx" presStyleIdx="2" presStyleCnt="8"/>
      <dgm:spPr/>
      <dgm:t>
        <a:bodyPr/>
        <a:lstStyle/>
        <a:p>
          <a:endParaRPr lang="en-US"/>
        </a:p>
      </dgm:t>
    </dgm:pt>
    <dgm:pt modelId="{DB320F0B-559A-457F-89B8-2FCEA876D3A6}" type="pres">
      <dgm:prSet presAssocID="{77CB69E6-292D-4F36-87E1-E267C221C189}" presName="vert1" presStyleCnt="0"/>
      <dgm:spPr/>
    </dgm:pt>
    <dgm:pt modelId="{930F2B42-A205-49DC-AC8C-3FF5731DF6F9}" type="pres">
      <dgm:prSet presAssocID="{8828088D-2690-4CDE-B2F0-DB63AE6579BB}" presName="thickLine" presStyleLbl="alignNode1" presStyleIdx="3" presStyleCnt="8"/>
      <dgm:spPr/>
    </dgm:pt>
    <dgm:pt modelId="{C2F73CFD-535C-4E25-9E8F-4206C0F0F2AE}" type="pres">
      <dgm:prSet presAssocID="{8828088D-2690-4CDE-B2F0-DB63AE6579BB}" presName="horz1" presStyleCnt="0"/>
      <dgm:spPr/>
    </dgm:pt>
    <dgm:pt modelId="{07FEF9F2-2CF4-40D2-9C92-0DA8EB4AD70D}" type="pres">
      <dgm:prSet presAssocID="{8828088D-2690-4CDE-B2F0-DB63AE6579BB}" presName="tx1" presStyleLbl="revTx" presStyleIdx="3" presStyleCnt="8"/>
      <dgm:spPr/>
      <dgm:t>
        <a:bodyPr/>
        <a:lstStyle/>
        <a:p>
          <a:endParaRPr lang="en-US"/>
        </a:p>
      </dgm:t>
    </dgm:pt>
    <dgm:pt modelId="{44B9DE79-2B21-4FA2-B29D-D19BD5806C5A}" type="pres">
      <dgm:prSet presAssocID="{8828088D-2690-4CDE-B2F0-DB63AE6579BB}" presName="vert1" presStyleCnt="0"/>
      <dgm:spPr/>
    </dgm:pt>
    <dgm:pt modelId="{6619EA49-26AB-4EFF-AB05-6375D796AD11}" type="pres">
      <dgm:prSet presAssocID="{D713B107-28F9-45B8-80F8-F644FE79F732}" presName="thickLine" presStyleLbl="alignNode1" presStyleIdx="4" presStyleCnt="8"/>
      <dgm:spPr/>
    </dgm:pt>
    <dgm:pt modelId="{96CFCA93-4795-418E-A93B-FA01BB7525CD}" type="pres">
      <dgm:prSet presAssocID="{D713B107-28F9-45B8-80F8-F644FE79F732}" presName="horz1" presStyleCnt="0"/>
      <dgm:spPr/>
    </dgm:pt>
    <dgm:pt modelId="{0F505748-04B3-4839-9184-C2F6D9299836}" type="pres">
      <dgm:prSet presAssocID="{D713B107-28F9-45B8-80F8-F644FE79F732}" presName="tx1" presStyleLbl="revTx" presStyleIdx="4" presStyleCnt="8"/>
      <dgm:spPr/>
      <dgm:t>
        <a:bodyPr/>
        <a:lstStyle/>
        <a:p>
          <a:endParaRPr lang="en-US"/>
        </a:p>
      </dgm:t>
    </dgm:pt>
    <dgm:pt modelId="{D036DA81-6758-47D0-9030-707C8CE5C32B}" type="pres">
      <dgm:prSet presAssocID="{D713B107-28F9-45B8-80F8-F644FE79F732}" presName="vert1" presStyleCnt="0"/>
      <dgm:spPr/>
    </dgm:pt>
    <dgm:pt modelId="{6932EBD2-DEA0-44BF-9540-C9E953A45C1A}" type="pres">
      <dgm:prSet presAssocID="{9A9D9A8F-FD43-4E05-84F0-3F084259D6A3}" presName="thickLine" presStyleLbl="alignNode1" presStyleIdx="5" presStyleCnt="8"/>
      <dgm:spPr/>
    </dgm:pt>
    <dgm:pt modelId="{B0AB9866-96AB-44F3-9E3A-E64D9735DD53}" type="pres">
      <dgm:prSet presAssocID="{9A9D9A8F-FD43-4E05-84F0-3F084259D6A3}" presName="horz1" presStyleCnt="0"/>
      <dgm:spPr/>
    </dgm:pt>
    <dgm:pt modelId="{7D01BDF9-AF16-456E-942A-2BBD4BDD0EFD}" type="pres">
      <dgm:prSet presAssocID="{9A9D9A8F-FD43-4E05-84F0-3F084259D6A3}" presName="tx1" presStyleLbl="revTx" presStyleIdx="5" presStyleCnt="8"/>
      <dgm:spPr/>
      <dgm:t>
        <a:bodyPr/>
        <a:lstStyle/>
        <a:p>
          <a:endParaRPr lang="en-US"/>
        </a:p>
      </dgm:t>
    </dgm:pt>
    <dgm:pt modelId="{3ADDBCD3-B41F-46C6-9264-83DFEA2F0665}" type="pres">
      <dgm:prSet presAssocID="{9A9D9A8F-FD43-4E05-84F0-3F084259D6A3}" presName="vert1" presStyleCnt="0"/>
      <dgm:spPr/>
    </dgm:pt>
    <dgm:pt modelId="{C897CE1C-582C-42CE-94F3-3D01582DCCC8}" type="pres">
      <dgm:prSet presAssocID="{186E9B29-4FBE-4C66-8810-7506E2C2907D}" presName="thickLine" presStyleLbl="alignNode1" presStyleIdx="6" presStyleCnt="8"/>
      <dgm:spPr/>
    </dgm:pt>
    <dgm:pt modelId="{3308185D-3EC1-438B-81E3-182722D8D326}" type="pres">
      <dgm:prSet presAssocID="{186E9B29-4FBE-4C66-8810-7506E2C2907D}" presName="horz1" presStyleCnt="0"/>
      <dgm:spPr/>
    </dgm:pt>
    <dgm:pt modelId="{C8B668EA-ADDB-4870-9892-B3E162ECE631}" type="pres">
      <dgm:prSet presAssocID="{186E9B29-4FBE-4C66-8810-7506E2C2907D}" presName="tx1" presStyleLbl="revTx" presStyleIdx="6" presStyleCnt="8"/>
      <dgm:spPr/>
      <dgm:t>
        <a:bodyPr/>
        <a:lstStyle/>
        <a:p>
          <a:endParaRPr lang="en-US"/>
        </a:p>
      </dgm:t>
    </dgm:pt>
    <dgm:pt modelId="{425F914A-D7BF-4662-AC1B-3695BFA066DE}" type="pres">
      <dgm:prSet presAssocID="{186E9B29-4FBE-4C66-8810-7506E2C2907D}" presName="vert1" presStyleCnt="0"/>
      <dgm:spPr/>
    </dgm:pt>
    <dgm:pt modelId="{6B2EF51B-58DC-46E6-8211-54A9E70D14D4}" type="pres">
      <dgm:prSet presAssocID="{BDF7420C-7EE0-4CBE-8FCE-7AF2DA9FD5DD}" presName="thickLine" presStyleLbl="alignNode1" presStyleIdx="7" presStyleCnt="8"/>
      <dgm:spPr/>
    </dgm:pt>
    <dgm:pt modelId="{1D63E018-ACA6-403B-B275-2ECB51AEB781}" type="pres">
      <dgm:prSet presAssocID="{BDF7420C-7EE0-4CBE-8FCE-7AF2DA9FD5DD}" presName="horz1" presStyleCnt="0"/>
      <dgm:spPr/>
    </dgm:pt>
    <dgm:pt modelId="{1CE2E468-A73E-49F4-A032-E84A0C535A0C}" type="pres">
      <dgm:prSet presAssocID="{BDF7420C-7EE0-4CBE-8FCE-7AF2DA9FD5DD}" presName="tx1" presStyleLbl="revTx" presStyleIdx="7" presStyleCnt="8"/>
      <dgm:spPr/>
      <dgm:t>
        <a:bodyPr/>
        <a:lstStyle/>
        <a:p>
          <a:endParaRPr lang="en-US"/>
        </a:p>
      </dgm:t>
    </dgm:pt>
    <dgm:pt modelId="{57A54EB0-144B-403F-ACDB-808F254E74BB}" type="pres">
      <dgm:prSet presAssocID="{BDF7420C-7EE0-4CBE-8FCE-7AF2DA9FD5DD}" presName="vert1" presStyleCnt="0"/>
      <dgm:spPr/>
    </dgm:pt>
  </dgm:ptLst>
  <dgm:cxnLst>
    <dgm:cxn modelId="{6F390D91-B6DC-410E-B3EE-01B08616889B}" type="presOf" srcId="{EB985B65-5F47-473D-AA6C-F9FA047C16F2}" destId="{9504886F-264E-4DE3-B679-C74B0E2867E9}" srcOrd="0" destOrd="0" presId="urn:microsoft.com/office/officeart/2008/layout/LinedList"/>
    <dgm:cxn modelId="{DFFF1A68-CB98-461F-BE3A-0C8F2392D8E0}" type="presOf" srcId="{9FB2A1B0-68D5-40F3-93C1-2340D5757946}" destId="{56BCD30D-3C53-4DD5-9E23-8CDB95A386A7}" srcOrd="0" destOrd="0" presId="urn:microsoft.com/office/officeart/2008/layout/LinedList"/>
    <dgm:cxn modelId="{2FDC1F79-D3F6-48D7-B42C-9CC9077E79B5}" type="presOf" srcId="{D2A055AD-727B-4373-8A78-E8E7E09C3DFA}" destId="{F75737B8-457F-4FC0-9A5D-363DD2437D38}" srcOrd="0" destOrd="0" presId="urn:microsoft.com/office/officeart/2008/layout/LinedList"/>
    <dgm:cxn modelId="{4831ED83-1929-4B8D-A46F-CA9E8112F243}" type="presOf" srcId="{9A9D9A8F-FD43-4E05-84F0-3F084259D6A3}" destId="{7D01BDF9-AF16-456E-942A-2BBD4BDD0EFD}" srcOrd="0" destOrd="0" presId="urn:microsoft.com/office/officeart/2008/layout/LinedList"/>
    <dgm:cxn modelId="{C96AFF5B-A54F-42B2-9158-907B6DCCA710}" type="presOf" srcId="{8828088D-2690-4CDE-B2F0-DB63AE6579BB}" destId="{07FEF9F2-2CF4-40D2-9C92-0DA8EB4AD70D}" srcOrd="0" destOrd="0" presId="urn:microsoft.com/office/officeart/2008/layout/LinedList"/>
    <dgm:cxn modelId="{02F54D8B-44D4-44AF-B97B-A419EABE59F8}" srcId="{EB985B65-5F47-473D-AA6C-F9FA047C16F2}" destId="{9FB2A1B0-68D5-40F3-93C1-2340D5757946}" srcOrd="0" destOrd="0" parTransId="{967FEBF1-0FF8-419E-9DA6-66AC7AB8FFA0}" sibTransId="{4434804F-63C3-4353-9A43-2B1472B66A98}"/>
    <dgm:cxn modelId="{C733D1A5-98D9-49FB-83AA-481B9E1F53B9}" type="presOf" srcId="{BDF7420C-7EE0-4CBE-8FCE-7AF2DA9FD5DD}" destId="{1CE2E468-A73E-49F4-A032-E84A0C535A0C}" srcOrd="0" destOrd="0" presId="urn:microsoft.com/office/officeart/2008/layout/LinedList"/>
    <dgm:cxn modelId="{17620B91-C22F-4FA5-865B-0C83D1D97433}" srcId="{EB985B65-5F47-473D-AA6C-F9FA047C16F2}" destId="{BDF7420C-7EE0-4CBE-8FCE-7AF2DA9FD5DD}" srcOrd="7" destOrd="0" parTransId="{8DD8935C-5CCE-4B3D-B82F-0BF1880650EF}" sibTransId="{421DFAAC-F77C-4165-9041-F03AEF7AFCA6}"/>
    <dgm:cxn modelId="{DEDCF14E-C8CC-4847-9A3E-83CAC797E7D6}" type="presOf" srcId="{186E9B29-4FBE-4C66-8810-7506E2C2907D}" destId="{C8B668EA-ADDB-4870-9892-B3E162ECE631}" srcOrd="0" destOrd="0" presId="urn:microsoft.com/office/officeart/2008/layout/LinedList"/>
    <dgm:cxn modelId="{442245D2-4315-49A0-B8DE-E61087F7C9A6}" srcId="{EB985B65-5F47-473D-AA6C-F9FA047C16F2}" destId="{8828088D-2690-4CDE-B2F0-DB63AE6579BB}" srcOrd="3" destOrd="0" parTransId="{4D3D3EF4-D72C-475F-AEF9-958983BCE8DE}" sibTransId="{30ACD1AC-72BE-446E-9497-6BC0A61B61D9}"/>
    <dgm:cxn modelId="{EA7EA254-531E-4A98-B339-CACF91C4D9A1}" type="presOf" srcId="{D713B107-28F9-45B8-80F8-F644FE79F732}" destId="{0F505748-04B3-4839-9184-C2F6D9299836}" srcOrd="0" destOrd="0" presId="urn:microsoft.com/office/officeart/2008/layout/LinedList"/>
    <dgm:cxn modelId="{3B6D9651-037D-4A40-82FC-4553E6AD48AB}" srcId="{EB985B65-5F47-473D-AA6C-F9FA047C16F2}" destId="{9A9D9A8F-FD43-4E05-84F0-3F084259D6A3}" srcOrd="5" destOrd="0" parTransId="{C9523655-CDF3-4499-87BB-85DC9F448937}" sibTransId="{E9B22C17-D6A7-4F79-ADE5-35BCFBA1FFFE}"/>
    <dgm:cxn modelId="{AA8FF2ED-5B83-41CD-A49F-A7AA2ECCB8D0}" srcId="{EB985B65-5F47-473D-AA6C-F9FA047C16F2}" destId="{D2A055AD-727B-4373-8A78-E8E7E09C3DFA}" srcOrd="1" destOrd="0" parTransId="{50B19A95-117D-4E4B-A0A9-6BB0E00CBE82}" sibTransId="{33616B9B-FD47-4ED6-9220-1A96680CE77B}"/>
    <dgm:cxn modelId="{59A2D8AF-3E7B-45D5-AA45-A086CA022C93}" srcId="{EB985B65-5F47-473D-AA6C-F9FA047C16F2}" destId="{186E9B29-4FBE-4C66-8810-7506E2C2907D}" srcOrd="6" destOrd="0" parTransId="{5F5C50B1-7CBC-4CAB-8A42-99F77A40459B}" sibTransId="{72B1AA8B-FEDF-43EA-88FE-07DA5D246724}"/>
    <dgm:cxn modelId="{FF95C3E0-B923-4A65-B795-7B52C8E50763}" srcId="{EB985B65-5F47-473D-AA6C-F9FA047C16F2}" destId="{77CB69E6-292D-4F36-87E1-E267C221C189}" srcOrd="2" destOrd="0" parTransId="{C89CFD0F-1DEC-4CFA-BDB2-946102897C42}" sibTransId="{6393395B-6D54-45CC-8B92-555C7585ACD6}"/>
    <dgm:cxn modelId="{5065AFA6-7FA5-49BA-AB8B-7E027A22CD78}" srcId="{EB985B65-5F47-473D-AA6C-F9FA047C16F2}" destId="{D713B107-28F9-45B8-80F8-F644FE79F732}" srcOrd="4" destOrd="0" parTransId="{0E571D40-6B7E-443D-9117-0C98FACD18BC}" sibTransId="{CF28D609-5BC0-49FD-AB17-662334E18573}"/>
    <dgm:cxn modelId="{7150EBD3-A42B-4343-95FA-6855F345FCE4}" type="presOf" srcId="{77CB69E6-292D-4F36-87E1-E267C221C189}" destId="{282B1AF2-FB6A-44A5-8D0A-3143DC52A9D6}" srcOrd="0" destOrd="0" presId="urn:microsoft.com/office/officeart/2008/layout/LinedList"/>
    <dgm:cxn modelId="{09BB2E95-8A15-46C2-ABAB-090733090924}" type="presParOf" srcId="{9504886F-264E-4DE3-B679-C74B0E2867E9}" destId="{476F5152-F9F6-4CAE-AFC1-37DAAFA72511}" srcOrd="0" destOrd="0" presId="urn:microsoft.com/office/officeart/2008/layout/LinedList"/>
    <dgm:cxn modelId="{F829ED04-4D29-4A90-8FB0-1CC48F565F6F}" type="presParOf" srcId="{9504886F-264E-4DE3-B679-C74B0E2867E9}" destId="{93F4F4B6-59E4-4DAB-9CD5-AF02F6AF9007}" srcOrd="1" destOrd="0" presId="urn:microsoft.com/office/officeart/2008/layout/LinedList"/>
    <dgm:cxn modelId="{34693E8B-D27A-49F0-968A-68A70838EDCA}" type="presParOf" srcId="{93F4F4B6-59E4-4DAB-9CD5-AF02F6AF9007}" destId="{56BCD30D-3C53-4DD5-9E23-8CDB95A386A7}" srcOrd="0" destOrd="0" presId="urn:microsoft.com/office/officeart/2008/layout/LinedList"/>
    <dgm:cxn modelId="{E8A6BC1B-0AA0-4B52-81DA-0D927159A471}" type="presParOf" srcId="{93F4F4B6-59E4-4DAB-9CD5-AF02F6AF9007}" destId="{E7895C62-E01E-454E-A008-1959659061B7}" srcOrd="1" destOrd="0" presId="urn:microsoft.com/office/officeart/2008/layout/LinedList"/>
    <dgm:cxn modelId="{986FFDEE-E4D7-4CDB-A30D-2CFB5217347C}" type="presParOf" srcId="{9504886F-264E-4DE3-B679-C74B0E2867E9}" destId="{CE0870A7-B624-4372-AB9E-1219ACFBC165}" srcOrd="2" destOrd="0" presId="urn:microsoft.com/office/officeart/2008/layout/LinedList"/>
    <dgm:cxn modelId="{F528887E-0414-4B44-9689-ECD21DA8775D}" type="presParOf" srcId="{9504886F-264E-4DE3-B679-C74B0E2867E9}" destId="{FA5A62A0-804D-45CA-A3F0-FD2682792117}" srcOrd="3" destOrd="0" presId="urn:microsoft.com/office/officeart/2008/layout/LinedList"/>
    <dgm:cxn modelId="{EC7067DD-3550-4F5A-AB78-3096FFF9C9BD}" type="presParOf" srcId="{FA5A62A0-804D-45CA-A3F0-FD2682792117}" destId="{F75737B8-457F-4FC0-9A5D-363DD2437D38}" srcOrd="0" destOrd="0" presId="urn:microsoft.com/office/officeart/2008/layout/LinedList"/>
    <dgm:cxn modelId="{E4FD82C3-115F-4528-9676-B60DEE981D8A}" type="presParOf" srcId="{FA5A62A0-804D-45CA-A3F0-FD2682792117}" destId="{4E56FBBB-732F-4D05-874D-913292628154}" srcOrd="1" destOrd="0" presId="urn:microsoft.com/office/officeart/2008/layout/LinedList"/>
    <dgm:cxn modelId="{888646CF-957B-40E6-9A96-F1AC17083A0F}" type="presParOf" srcId="{9504886F-264E-4DE3-B679-C74B0E2867E9}" destId="{AFFBC272-64CB-4937-B4B7-9099E0DDBF3A}" srcOrd="4" destOrd="0" presId="urn:microsoft.com/office/officeart/2008/layout/LinedList"/>
    <dgm:cxn modelId="{FFFC3BB2-1329-4CEC-A5F4-4B2B535B876E}" type="presParOf" srcId="{9504886F-264E-4DE3-B679-C74B0E2867E9}" destId="{D45A1E74-91A1-46AC-B949-65E99A4562EF}" srcOrd="5" destOrd="0" presId="urn:microsoft.com/office/officeart/2008/layout/LinedList"/>
    <dgm:cxn modelId="{FCF4573B-E7FF-4D54-9DAE-586290F99B55}" type="presParOf" srcId="{D45A1E74-91A1-46AC-B949-65E99A4562EF}" destId="{282B1AF2-FB6A-44A5-8D0A-3143DC52A9D6}" srcOrd="0" destOrd="0" presId="urn:microsoft.com/office/officeart/2008/layout/LinedList"/>
    <dgm:cxn modelId="{60E980EF-5D08-4552-9887-398ACE280CAB}" type="presParOf" srcId="{D45A1E74-91A1-46AC-B949-65E99A4562EF}" destId="{DB320F0B-559A-457F-89B8-2FCEA876D3A6}" srcOrd="1" destOrd="0" presId="urn:microsoft.com/office/officeart/2008/layout/LinedList"/>
    <dgm:cxn modelId="{C0A2D5AB-02C8-421F-B53B-BD0E59E57379}" type="presParOf" srcId="{9504886F-264E-4DE3-B679-C74B0E2867E9}" destId="{930F2B42-A205-49DC-AC8C-3FF5731DF6F9}" srcOrd="6" destOrd="0" presId="urn:microsoft.com/office/officeart/2008/layout/LinedList"/>
    <dgm:cxn modelId="{0D634F3C-DECA-412D-9C56-173DABECF3D9}" type="presParOf" srcId="{9504886F-264E-4DE3-B679-C74B0E2867E9}" destId="{C2F73CFD-535C-4E25-9E8F-4206C0F0F2AE}" srcOrd="7" destOrd="0" presId="urn:microsoft.com/office/officeart/2008/layout/LinedList"/>
    <dgm:cxn modelId="{BF7A7B51-C42E-47CB-BCC3-62C6D7E25D84}" type="presParOf" srcId="{C2F73CFD-535C-4E25-9E8F-4206C0F0F2AE}" destId="{07FEF9F2-2CF4-40D2-9C92-0DA8EB4AD70D}" srcOrd="0" destOrd="0" presId="urn:microsoft.com/office/officeart/2008/layout/LinedList"/>
    <dgm:cxn modelId="{83EE06A3-502A-4A90-AAA2-32934735F8AA}" type="presParOf" srcId="{C2F73CFD-535C-4E25-9E8F-4206C0F0F2AE}" destId="{44B9DE79-2B21-4FA2-B29D-D19BD5806C5A}" srcOrd="1" destOrd="0" presId="urn:microsoft.com/office/officeart/2008/layout/LinedList"/>
    <dgm:cxn modelId="{933F46A0-0405-435F-A114-130C3E4A2D64}" type="presParOf" srcId="{9504886F-264E-4DE3-B679-C74B0E2867E9}" destId="{6619EA49-26AB-4EFF-AB05-6375D796AD11}" srcOrd="8" destOrd="0" presId="urn:microsoft.com/office/officeart/2008/layout/LinedList"/>
    <dgm:cxn modelId="{55029276-04E9-4158-942B-14F607370746}" type="presParOf" srcId="{9504886F-264E-4DE3-B679-C74B0E2867E9}" destId="{96CFCA93-4795-418E-A93B-FA01BB7525CD}" srcOrd="9" destOrd="0" presId="urn:microsoft.com/office/officeart/2008/layout/LinedList"/>
    <dgm:cxn modelId="{A4439FFB-BE27-4BAC-84A4-499CB66D4C06}" type="presParOf" srcId="{96CFCA93-4795-418E-A93B-FA01BB7525CD}" destId="{0F505748-04B3-4839-9184-C2F6D9299836}" srcOrd="0" destOrd="0" presId="urn:microsoft.com/office/officeart/2008/layout/LinedList"/>
    <dgm:cxn modelId="{33DD590D-F784-4361-B50F-4EF3CE3B4D10}" type="presParOf" srcId="{96CFCA93-4795-418E-A93B-FA01BB7525CD}" destId="{D036DA81-6758-47D0-9030-707C8CE5C32B}" srcOrd="1" destOrd="0" presId="urn:microsoft.com/office/officeart/2008/layout/LinedList"/>
    <dgm:cxn modelId="{8C4781E7-B2D8-4182-8A20-DD4801061661}" type="presParOf" srcId="{9504886F-264E-4DE3-B679-C74B0E2867E9}" destId="{6932EBD2-DEA0-44BF-9540-C9E953A45C1A}" srcOrd="10" destOrd="0" presId="urn:microsoft.com/office/officeart/2008/layout/LinedList"/>
    <dgm:cxn modelId="{98045FA7-A3A8-48E8-B555-B16126205819}" type="presParOf" srcId="{9504886F-264E-4DE3-B679-C74B0E2867E9}" destId="{B0AB9866-96AB-44F3-9E3A-E64D9735DD53}" srcOrd="11" destOrd="0" presId="urn:microsoft.com/office/officeart/2008/layout/LinedList"/>
    <dgm:cxn modelId="{F91046ED-AB01-4EC1-A063-12B6AFF00948}" type="presParOf" srcId="{B0AB9866-96AB-44F3-9E3A-E64D9735DD53}" destId="{7D01BDF9-AF16-456E-942A-2BBD4BDD0EFD}" srcOrd="0" destOrd="0" presId="urn:microsoft.com/office/officeart/2008/layout/LinedList"/>
    <dgm:cxn modelId="{6DF646F5-6A38-417B-A719-E75E73010D7E}" type="presParOf" srcId="{B0AB9866-96AB-44F3-9E3A-E64D9735DD53}" destId="{3ADDBCD3-B41F-46C6-9264-83DFEA2F0665}" srcOrd="1" destOrd="0" presId="urn:microsoft.com/office/officeart/2008/layout/LinedList"/>
    <dgm:cxn modelId="{DC87871B-1172-480E-8622-9759A48C90FC}" type="presParOf" srcId="{9504886F-264E-4DE3-B679-C74B0E2867E9}" destId="{C897CE1C-582C-42CE-94F3-3D01582DCCC8}" srcOrd="12" destOrd="0" presId="urn:microsoft.com/office/officeart/2008/layout/LinedList"/>
    <dgm:cxn modelId="{BC7CAB12-5BDD-47A7-9B61-DA3F9EF418EA}" type="presParOf" srcId="{9504886F-264E-4DE3-B679-C74B0E2867E9}" destId="{3308185D-3EC1-438B-81E3-182722D8D326}" srcOrd="13" destOrd="0" presId="urn:microsoft.com/office/officeart/2008/layout/LinedList"/>
    <dgm:cxn modelId="{02774D45-16D2-4F3C-9DAC-F312AC0D14B7}" type="presParOf" srcId="{3308185D-3EC1-438B-81E3-182722D8D326}" destId="{C8B668EA-ADDB-4870-9892-B3E162ECE631}" srcOrd="0" destOrd="0" presId="urn:microsoft.com/office/officeart/2008/layout/LinedList"/>
    <dgm:cxn modelId="{92981B9F-1DC4-4921-AAA8-639E8D6BFC77}" type="presParOf" srcId="{3308185D-3EC1-438B-81E3-182722D8D326}" destId="{425F914A-D7BF-4662-AC1B-3695BFA066DE}" srcOrd="1" destOrd="0" presId="urn:microsoft.com/office/officeart/2008/layout/LinedList"/>
    <dgm:cxn modelId="{DDC47953-A0BE-4C4E-8A37-363B6EEBE85A}" type="presParOf" srcId="{9504886F-264E-4DE3-B679-C74B0E2867E9}" destId="{6B2EF51B-58DC-46E6-8211-54A9E70D14D4}" srcOrd="14" destOrd="0" presId="urn:microsoft.com/office/officeart/2008/layout/LinedList"/>
    <dgm:cxn modelId="{8A4BBCFA-EDAF-42E7-879B-055C1943DB5D}" type="presParOf" srcId="{9504886F-264E-4DE3-B679-C74B0E2867E9}" destId="{1D63E018-ACA6-403B-B275-2ECB51AEB781}" srcOrd="15" destOrd="0" presId="urn:microsoft.com/office/officeart/2008/layout/LinedList"/>
    <dgm:cxn modelId="{FFD0069B-740A-4829-A156-4036E470D4E2}" type="presParOf" srcId="{1D63E018-ACA6-403B-B275-2ECB51AEB781}" destId="{1CE2E468-A73E-49F4-A032-E84A0C535A0C}" srcOrd="0" destOrd="0" presId="urn:microsoft.com/office/officeart/2008/layout/LinedList"/>
    <dgm:cxn modelId="{5632A886-60FD-4C17-9B06-57AFE4A6F6C5}" type="presParOf" srcId="{1D63E018-ACA6-403B-B275-2ECB51AEB781}" destId="{57A54EB0-144B-403F-ACDB-808F254E74BB}" srcOrd="1" destOrd="0" presId="urn:microsoft.com/office/officeart/2008/layout/LinedList"/>
  </dgm:cxnLst>
  <dgm:bg>
    <a:solidFill>
      <a:schemeClr val="bg1">
        <a:lumMod val="85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546D1E-28AA-4655-9D02-38E5BA37E9B0}"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75A5EBC3-8459-4742-9F0B-A2F5A04D95B3}">
      <dgm:prSet/>
      <dgm:spPr/>
      <dgm:t>
        <a:bodyPr/>
        <a:lstStyle/>
        <a:p>
          <a:r>
            <a:rPr lang="en-US" b="1" baseline="0" dirty="0">
              <a:latin typeface="Calibri Light" panose="020F0302020204030204" pitchFamily="34" charset="0"/>
            </a:rPr>
            <a:t>Real and perceived “rules” in the “system”</a:t>
          </a:r>
        </a:p>
      </dgm:t>
    </dgm:pt>
    <dgm:pt modelId="{69A03A0F-B246-4F63-9053-E9561219F8CF}" type="parTrans" cxnId="{131D8F77-1F62-4614-923D-1D18739B572E}">
      <dgm:prSet/>
      <dgm:spPr/>
      <dgm:t>
        <a:bodyPr/>
        <a:lstStyle/>
        <a:p>
          <a:endParaRPr lang="en-US"/>
        </a:p>
      </dgm:t>
    </dgm:pt>
    <dgm:pt modelId="{AC777E40-791E-4826-B651-D14AFD6922EC}" type="sibTrans" cxnId="{131D8F77-1F62-4614-923D-1D18739B572E}">
      <dgm:prSet/>
      <dgm:spPr/>
      <dgm:t>
        <a:bodyPr/>
        <a:lstStyle/>
        <a:p>
          <a:endParaRPr lang="en-US"/>
        </a:p>
      </dgm:t>
    </dgm:pt>
    <dgm:pt modelId="{2292219E-CD56-4A05-BD11-C49B8B18A852}">
      <dgm:prSet/>
      <dgm:spPr/>
      <dgm:t>
        <a:bodyPr/>
        <a:lstStyle/>
        <a:p>
          <a:r>
            <a:rPr lang="en-US" b="1" baseline="0" dirty="0">
              <a:latin typeface="Calibri Light" panose="020F0302020204030204" pitchFamily="34" charset="0"/>
            </a:rPr>
            <a:t>Parental/staff fear of taking risks </a:t>
          </a:r>
        </a:p>
      </dgm:t>
    </dgm:pt>
    <dgm:pt modelId="{344C17C1-9E9E-47C0-999F-309BC6138174}" type="parTrans" cxnId="{A83CF15E-41DB-42A5-9BF1-4310556A1954}">
      <dgm:prSet/>
      <dgm:spPr/>
      <dgm:t>
        <a:bodyPr/>
        <a:lstStyle/>
        <a:p>
          <a:endParaRPr lang="en-US"/>
        </a:p>
      </dgm:t>
    </dgm:pt>
    <dgm:pt modelId="{9DB839E2-95AB-4545-8238-588562AF16D4}" type="sibTrans" cxnId="{A83CF15E-41DB-42A5-9BF1-4310556A1954}">
      <dgm:prSet/>
      <dgm:spPr/>
      <dgm:t>
        <a:bodyPr/>
        <a:lstStyle/>
        <a:p>
          <a:endParaRPr lang="en-US"/>
        </a:p>
      </dgm:t>
    </dgm:pt>
    <dgm:pt modelId="{74990A5F-7C58-4EAF-A976-2F37676BF204}">
      <dgm:prSet/>
      <dgm:spPr/>
      <dgm:t>
        <a:bodyPr/>
        <a:lstStyle/>
        <a:p>
          <a:r>
            <a:rPr lang="en-US" b="1" baseline="0" dirty="0">
              <a:latin typeface="Calibri Light" panose="020F0302020204030204" pitchFamily="34" charset="0"/>
            </a:rPr>
            <a:t>Lack of time and/or money </a:t>
          </a:r>
        </a:p>
      </dgm:t>
    </dgm:pt>
    <dgm:pt modelId="{2D3F9FD1-7839-421C-B06E-8A509B23CE9E}" type="parTrans" cxnId="{D97AB416-7F71-445B-9CFB-F738C338FDB0}">
      <dgm:prSet/>
      <dgm:spPr/>
      <dgm:t>
        <a:bodyPr/>
        <a:lstStyle/>
        <a:p>
          <a:endParaRPr lang="en-US"/>
        </a:p>
      </dgm:t>
    </dgm:pt>
    <dgm:pt modelId="{7D26D49F-9B40-4385-929A-0FA6F9569E12}" type="sibTrans" cxnId="{D97AB416-7F71-445B-9CFB-F738C338FDB0}">
      <dgm:prSet/>
      <dgm:spPr/>
      <dgm:t>
        <a:bodyPr/>
        <a:lstStyle/>
        <a:p>
          <a:endParaRPr lang="en-US"/>
        </a:p>
      </dgm:t>
    </dgm:pt>
    <dgm:pt modelId="{2AFB05C1-C1DB-4170-8B92-5F0904FAFCCB}">
      <dgm:prSet/>
      <dgm:spPr/>
      <dgm:t>
        <a:bodyPr/>
        <a:lstStyle/>
        <a:p>
          <a:r>
            <a:rPr lang="en-US" b="1" baseline="0" dirty="0">
              <a:latin typeface="Calibri Light" panose="020F0302020204030204" pitchFamily="34" charset="0"/>
            </a:rPr>
            <a:t>Staff schedule issues </a:t>
          </a:r>
        </a:p>
      </dgm:t>
    </dgm:pt>
    <dgm:pt modelId="{D880C30B-32D9-467F-B3ED-63DED1C2F5F7}" type="parTrans" cxnId="{1898DE03-3393-4579-8614-5211B77EAC35}">
      <dgm:prSet/>
      <dgm:spPr/>
      <dgm:t>
        <a:bodyPr/>
        <a:lstStyle/>
        <a:p>
          <a:endParaRPr lang="en-US"/>
        </a:p>
      </dgm:t>
    </dgm:pt>
    <dgm:pt modelId="{554DF7E9-8C51-42D5-AF78-551D5595AA94}" type="sibTrans" cxnId="{1898DE03-3393-4579-8614-5211B77EAC35}">
      <dgm:prSet/>
      <dgm:spPr/>
      <dgm:t>
        <a:bodyPr/>
        <a:lstStyle/>
        <a:p>
          <a:endParaRPr lang="en-US"/>
        </a:p>
      </dgm:t>
    </dgm:pt>
    <dgm:pt modelId="{DF5FA3B8-21F3-4733-BC33-87ED8D3F8E1F}">
      <dgm:prSet/>
      <dgm:spPr/>
      <dgm:t>
        <a:bodyPr/>
        <a:lstStyle/>
        <a:p>
          <a:r>
            <a:rPr lang="en-US" b="1" baseline="0" dirty="0">
              <a:latin typeface="Calibri Light" panose="020F0302020204030204" pitchFamily="34" charset="0"/>
            </a:rPr>
            <a:t>Unfamiliar with the individual’s interests</a:t>
          </a:r>
        </a:p>
      </dgm:t>
    </dgm:pt>
    <dgm:pt modelId="{1624922F-3C73-4C29-B5F9-BCC4C2DA0546}" type="parTrans" cxnId="{5A603E3F-142D-4E29-9B15-72227C0874FE}">
      <dgm:prSet/>
      <dgm:spPr/>
      <dgm:t>
        <a:bodyPr/>
        <a:lstStyle/>
        <a:p>
          <a:endParaRPr lang="en-US"/>
        </a:p>
      </dgm:t>
    </dgm:pt>
    <dgm:pt modelId="{E94201BD-08AA-4C0D-9464-D8DBDFD9942D}" type="sibTrans" cxnId="{5A603E3F-142D-4E29-9B15-72227C0874FE}">
      <dgm:prSet/>
      <dgm:spPr/>
      <dgm:t>
        <a:bodyPr/>
        <a:lstStyle/>
        <a:p>
          <a:endParaRPr lang="en-US"/>
        </a:p>
      </dgm:t>
    </dgm:pt>
    <dgm:pt modelId="{B8DA2E90-D1EC-432A-BEDB-49BD25AD916D}">
      <dgm:prSet/>
      <dgm:spPr/>
      <dgm:t>
        <a:bodyPr/>
        <a:lstStyle/>
        <a:p>
          <a:r>
            <a:rPr lang="en-US" b="1" baseline="0" dirty="0">
              <a:latin typeface="Calibri Light" panose="020F0302020204030204" pitchFamily="34" charset="0"/>
            </a:rPr>
            <a:t>Unfamiliar with the individual’s community</a:t>
          </a:r>
        </a:p>
      </dgm:t>
    </dgm:pt>
    <dgm:pt modelId="{E7B78F54-32EB-49A4-ACA9-02E7C1260CE1}" type="parTrans" cxnId="{E5767510-0FA7-4457-82F2-6AEE20B86FB9}">
      <dgm:prSet/>
      <dgm:spPr/>
      <dgm:t>
        <a:bodyPr/>
        <a:lstStyle/>
        <a:p>
          <a:endParaRPr lang="en-US"/>
        </a:p>
      </dgm:t>
    </dgm:pt>
    <dgm:pt modelId="{90D30300-7ABC-4D52-A5D1-3E226A3FB8BA}" type="sibTrans" cxnId="{E5767510-0FA7-4457-82F2-6AEE20B86FB9}">
      <dgm:prSet/>
      <dgm:spPr/>
      <dgm:t>
        <a:bodyPr/>
        <a:lstStyle/>
        <a:p>
          <a:endParaRPr lang="en-US"/>
        </a:p>
      </dgm:t>
    </dgm:pt>
    <dgm:pt modelId="{B1EFA291-C7EA-4DAE-B52F-A503167B4259}">
      <dgm:prSet/>
      <dgm:spPr/>
      <dgm:t>
        <a:bodyPr/>
        <a:lstStyle/>
        <a:p>
          <a:r>
            <a:rPr lang="en-US" b="1" baseline="0" dirty="0">
              <a:latin typeface="Calibri Light" panose="020F0302020204030204" pitchFamily="34" charset="0"/>
            </a:rPr>
            <a:t>Unsure of how to support someone in making friends.</a:t>
          </a:r>
        </a:p>
      </dgm:t>
    </dgm:pt>
    <dgm:pt modelId="{8562B888-E8F6-42EA-B590-5340B00678D8}" type="parTrans" cxnId="{E665F0F5-B76E-4455-8CAE-9C38B1431987}">
      <dgm:prSet/>
      <dgm:spPr/>
      <dgm:t>
        <a:bodyPr/>
        <a:lstStyle/>
        <a:p>
          <a:endParaRPr lang="en-US"/>
        </a:p>
      </dgm:t>
    </dgm:pt>
    <dgm:pt modelId="{17BF1A2A-3A33-4F86-96DB-D79560AA0284}" type="sibTrans" cxnId="{E665F0F5-B76E-4455-8CAE-9C38B1431987}">
      <dgm:prSet/>
      <dgm:spPr/>
      <dgm:t>
        <a:bodyPr/>
        <a:lstStyle/>
        <a:p>
          <a:endParaRPr lang="en-US"/>
        </a:p>
      </dgm:t>
    </dgm:pt>
    <dgm:pt modelId="{2625C8BD-130C-4BD0-B00A-D080564A0F3C}" type="pres">
      <dgm:prSet presAssocID="{82546D1E-28AA-4655-9D02-38E5BA37E9B0}" presName="Name0" presStyleCnt="0">
        <dgm:presLayoutVars>
          <dgm:dir/>
          <dgm:resizeHandles val="exact"/>
        </dgm:presLayoutVars>
      </dgm:prSet>
      <dgm:spPr/>
      <dgm:t>
        <a:bodyPr/>
        <a:lstStyle/>
        <a:p>
          <a:endParaRPr lang="en-US"/>
        </a:p>
      </dgm:t>
    </dgm:pt>
    <dgm:pt modelId="{B8693EF9-CECC-40CA-AD33-E4FAC96BD76B}" type="pres">
      <dgm:prSet presAssocID="{75A5EBC3-8459-4742-9F0B-A2F5A04D95B3}" presName="node" presStyleLbl="node1" presStyleIdx="0" presStyleCnt="7">
        <dgm:presLayoutVars>
          <dgm:bulletEnabled val="1"/>
        </dgm:presLayoutVars>
      </dgm:prSet>
      <dgm:spPr/>
      <dgm:t>
        <a:bodyPr/>
        <a:lstStyle/>
        <a:p>
          <a:endParaRPr lang="en-US"/>
        </a:p>
      </dgm:t>
    </dgm:pt>
    <dgm:pt modelId="{FF93413B-907D-476A-8A88-2F209B26BE8F}" type="pres">
      <dgm:prSet presAssocID="{AC777E40-791E-4826-B651-D14AFD6922EC}" presName="sibTrans" presStyleLbl="sibTrans1D1" presStyleIdx="0" presStyleCnt="6"/>
      <dgm:spPr/>
      <dgm:t>
        <a:bodyPr/>
        <a:lstStyle/>
        <a:p>
          <a:endParaRPr lang="en-US"/>
        </a:p>
      </dgm:t>
    </dgm:pt>
    <dgm:pt modelId="{60F29028-3C91-4C44-B8F5-6BA5C1C20997}" type="pres">
      <dgm:prSet presAssocID="{AC777E40-791E-4826-B651-D14AFD6922EC}" presName="connectorText" presStyleLbl="sibTrans1D1" presStyleIdx="0" presStyleCnt="6"/>
      <dgm:spPr/>
      <dgm:t>
        <a:bodyPr/>
        <a:lstStyle/>
        <a:p>
          <a:endParaRPr lang="en-US"/>
        </a:p>
      </dgm:t>
    </dgm:pt>
    <dgm:pt modelId="{4BB7C40F-78B3-4062-BB4A-6027110AC869}" type="pres">
      <dgm:prSet presAssocID="{2292219E-CD56-4A05-BD11-C49B8B18A852}" presName="node" presStyleLbl="node1" presStyleIdx="1" presStyleCnt="7">
        <dgm:presLayoutVars>
          <dgm:bulletEnabled val="1"/>
        </dgm:presLayoutVars>
      </dgm:prSet>
      <dgm:spPr/>
      <dgm:t>
        <a:bodyPr/>
        <a:lstStyle/>
        <a:p>
          <a:endParaRPr lang="en-US"/>
        </a:p>
      </dgm:t>
    </dgm:pt>
    <dgm:pt modelId="{B348992F-DA49-4B75-B028-7B116EA9C686}" type="pres">
      <dgm:prSet presAssocID="{9DB839E2-95AB-4545-8238-588562AF16D4}" presName="sibTrans" presStyleLbl="sibTrans1D1" presStyleIdx="1" presStyleCnt="6"/>
      <dgm:spPr/>
      <dgm:t>
        <a:bodyPr/>
        <a:lstStyle/>
        <a:p>
          <a:endParaRPr lang="en-US"/>
        </a:p>
      </dgm:t>
    </dgm:pt>
    <dgm:pt modelId="{163F9BCE-DB53-4C75-BD1B-A3206337DF19}" type="pres">
      <dgm:prSet presAssocID="{9DB839E2-95AB-4545-8238-588562AF16D4}" presName="connectorText" presStyleLbl="sibTrans1D1" presStyleIdx="1" presStyleCnt="6"/>
      <dgm:spPr/>
      <dgm:t>
        <a:bodyPr/>
        <a:lstStyle/>
        <a:p>
          <a:endParaRPr lang="en-US"/>
        </a:p>
      </dgm:t>
    </dgm:pt>
    <dgm:pt modelId="{08FF67F0-4738-43C5-ACD5-BA333CC9EC5E}" type="pres">
      <dgm:prSet presAssocID="{74990A5F-7C58-4EAF-A976-2F37676BF204}" presName="node" presStyleLbl="node1" presStyleIdx="2" presStyleCnt="7">
        <dgm:presLayoutVars>
          <dgm:bulletEnabled val="1"/>
        </dgm:presLayoutVars>
      </dgm:prSet>
      <dgm:spPr/>
      <dgm:t>
        <a:bodyPr/>
        <a:lstStyle/>
        <a:p>
          <a:endParaRPr lang="en-US"/>
        </a:p>
      </dgm:t>
    </dgm:pt>
    <dgm:pt modelId="{83320921-58E9-4C51-96D4-6EE9BACFC72A}" type="pres">
      <dgm:prSet presAssocID="{7D26D49F-9B40-4385-929A-0FA6F9569E12}" presName="sibTrans" presStyleLbl="sibTrans1D1" presStyleIdx="2" presStyleCnt="6"/>
      <dgm:spPr/>
      <dgm:t>
        <a:bodyPr/>
        <a:lstStyle/>
        <a:p>
          <a:endParaRPr lang="en-US"/>
        </a:p>
      </dgm:t>
    </dgm:pt>
    <dgm:pt modelId="{06043FD2-C99C-4DE2-A8E4-088A6F92A9FD}" type="pres">
      <dgm:prSet presAssocID="{7D26D49F-9B40-4385-929A-0FA6F9569E12}" presName="connectorText" presStyleLbl="sibTrans1D1" presStyleIdx="2" presStyleCnt="6"/>
      <dgm:spPr/>
      <dgm:t>
        <a:bodyPr/>
        <a:lstStyle/>
        <a:p>
          <a:endParaRPr lang="en-US"/>
        </a:p>
      </dgm:t>
    </dgm:pt>
    <dgm:pt modelId="{602B3443-A194-489E-9A37-828F4080FDA2}" type="pres">
      <dgm:prSet presAssocID="{2AFB05C1-C1DB-4170-8B92-5F0904FAFCCB}" presName="node" presStyleLbl="node1" presStyleIdx="3" presStyleCnt="7">
        <dgm:presLayoutVars>
          <dgm:bulletEnabled val="1"/>
        </dgm:presLayoutVars>
      </dgm:prSet>
      <dgm:spPr/>
      <dgm:t>
        <a:bodyPr/>
        <a:lstStyle/>
        <a:p>
          <a:endParaRPr lang="en-US"/>
        </a:p>
      </dgm:t>
    </dgm:pt>
    <dgm:pt modelId="{1403CDA1-B2B1-42F3-AFEB-97C7836E1659}" type="pres">
      <dgm:prSet presAssocID="{554DF7E9-8C51-42D5-AF78-551D5595AA94}" presName="sibTrans" presStyleLbl="sibTrans1D1" presStyleIdx="3" presStyleCnt="6"/>
      <dgm:spPr/>
      <dgm:t>
        <a:bodyPr/>
        <a:lstStyle/>
        <a:p>
          <a:endParaRPr lang="en-US"/>
        </a:p>
      </dgm:t>
    </dgm:pt>
    <dgm:pt modelId="{388F061C-5628-418A-BAA8-98C9A51A9BC2}" type="pres">
      <dgm:prSet presAssocID="{554DF7E9-8C51-42D5-AF78-551D5595AA94}" presName="connectorText" presStyleLbl="sibTrans1D1" presStyleIdx="3" presStyleCnt="6"/>
      <dgm:spPr/>
      <dgm:t>
        <a:bodyPr/>
        <a:lstStyle/>
        <a:p>
          <a:endParaRPr lang="en-US"/>
        </a:p>
      </dgm:t>
    </dgm:pt>
    <dgm:pt modelId="{2D79A177-9E07-4E41-B993-AD4C9808FFEE}" type="pres">
      <dgm:prSet presAssocID="{DF5FA3B8-21F3-4733-BC33-87ED8D3F8E1F}" presName="node" presStyleLbl="node1" presStyleIdx="4" presStyleCnt="7">
        <dgm:presLayoutVars>
          <dgm:bulletEnabled val="1"/>
        </dgm:presLayoutVars>
      </dgm:prSet>
      <dgm:spPr/>
      <dgm:t>
        <a:bodyPr/>
        <a:lstStyle/>
        <a:p>
          <a:endParaRPr lang="en-US"/>
        </a:p>
      </dgm:t>
    </dgm:pt>
    <dgm:pt modelId="{0C950D98-DAC0-4D71-9C1C-F288D3C8841A}" type="pres">
      <dgm:prSet presAssocID="{E94201BD-08AA-4C0D-9464-D8DBDFD9942D}" presName="sibTrans" presStyleLbl="sibTrans1D1" presStyleIdx="4" presStyleCnt="6"/>
      <dgm:spPr/>
      <dgm:t>
        <a:bodyPr/>
        <a:lstStyle/>
        <a:p>
          <a:endParaRPr lang="en-US"/>
        </a:p>
      </dgm:t>
    </dgm:pt>
    <dgm:pt modelId="{C9945579-5CBF-42EB-9D8C-E17EE5D648E3}" type="pres">
      <dgm:prSet presAssocID="{E94201BD-08AA-4C0D-9464-D8DBDFD9942D}" presName="connectorText" presStyleLbl="sibTrans1D1" presStyleIdx="4" presStyleCnt="6"/>
      <dgm:spPr/>
      <dgm:t>
        <a:bodyPr/>
        <a:lstStyle/>
        <a:p>
          <a:endParaRPr lang="en-US"/>
        </a:p>
      </dgm:t>
    </dgm:pt>
    <dgm:pt modelId="{123C1DD1-F87F-4A58-88D0-90ABFECB506B}" type="pres">
      <dgm:prSet presAssocID="{B8DA2E90-D1EC-432A-BEDB-49BD25AD916D}" presName="node" presStyleLbl="node1" presStyleIdx="5" presStyleCnt="7">
        <dgm:presLayoutVars>
          <dgm:bulletEnabled val="1"/>
        </dgm:presLayoutVars>
      </dgm:prSet>
      <dgm:spPr/>
      <dgm:t>
        <a:bodyPr/>
        <a:lstStyle/>
        <a:p>
          <a:endParaRPr lang="en-US"/>
        </a:p>
      </dgm:t>
    </dgm:pt>
    <dgm:pt modelId="{05F406BF-FEAF-4CA4-9BDF-F8EC17F8AE1E}" type="pres">
      <dgm:prSet presAssocID="{90D30300-7ABC-4D52-A5D1-3E226A3FB8BA}" presName="sibTrans" presStyleLbl="sibTrans1D1" presStyleIdx="5" presStyleCnt="6"/>
      <dgm:spPr/>
      <dgm:t>
        <a:bodyPr/>
        <a:lstStyle/>
        <a:p>
          <a:endParaRPr lang="en-US"/>
        </a:p>
      </dgm:t>
    </dgm:pt>
    <dgm:pt modelId="{A5B91508-7087-41DE-A1E0-2FD3749234DC}" type="pres">
      <dgm:prSet presAssocID="{90D30300-7ABC-4D52-A5D1-3E226A3FB8BA}" presName="connectorText" presStyleLbl="sibTrans1D1" presStyleIdx="5" presStyleCnt="6"/>
      <dgm:spPr/>
      <dgm:t>
        <a:bodyPr/>
        <a:lstStyle/>
        <a:p>
          <a:endParaRPr lang="en-US"/>
        </a:p>
      </dgm:t>
    </dgm:pt>
    <dgm:pt modelId="{B8881C3C-7589-4448-B56A-830361D1D477}" type="pres">
      <dgm:prSet presAssocID="{B1EFA291-C7EA-4DAE-B52F-A503167B4259}" presName="node" presStyleLbl="node1" presStyleIdx="6" presStyleCnt="7">
        <dgm:presLayoutVars>
          <dgm:bulletEnabled val="1"/>
        </dgm:presLayoutVars>
      </dgm:prSet>
      <dgm:spPr/>
      <dgm:t>
        <a:bodyPr/>
        <a:lstStyle/>
        <a:p>
          <a:endParaRPr lang="en-US"/>
        </a:p>
      </dgm:t>
    </dgm:pt>
  </dgm:ptLst>
  <dgm:cxnLst>
    <dgm:cxn modelId="{F4E5BCA6-101B-4EB6-8F4A-7C989AF01F55}" type="presOf" srcId="{90D30300-7ABC-4D52-A5D1-3E226A3FB8BA}" destId="{05F406BF-FEAF-4CA4-9BDF-F8EC17F8AE1E}" srcOrd="0" destOrd="0" presId="urn:microsoft.com/office/officeart/2016/7/layout/RepeatingBendingProcessNew"/>
    <dgm:cxn modelId="{4F3D7037-B663-44A5-94EB-272E5500D3C2}" type="presOf" srcId="{2AFB05C1-C1DB-4170-8B92-5F0904FAFCCB}" destId="{602B3443-A194-489E-9A37-828F4080FDA2}" srcOrd="0" destOrd="0" presId="urn:microsoft.com/office/officeart/2016/7/layout/RepeatingBendingProcessNew"/>
    <dgm:cxn modelId="{08923BCA-6A59-44BF-9290-2AC3A57A3116}" type="presOf" srcId="{E94201BD-08AA-4C0D-9464-D8DBDFD9942D}" destId="{C9945579-5CBF-42EB-9D8C-E17EE5D648E3}" srcOrd="1" destOrd="0" presId="urn:microsoft.com/office/officeart/2016/7/layout/RepeatingBendingProcessNew"/>
    <dgm:cxn modelId="{C0B83DEE-21ED-4E91-8EB9-E0BCFA510273}" type="presOf" srcId="{9DB839E2-95AB-4545-8238-588562AF16D4}" destId="{163F9BCE-DB53-4C75-BD1B-A3206337DF19}" srcOrd="1" destOrd="0" presId="urn:microsoft.com/office/officeart/2016/7/layout/RepeatingBendingProcessNew"/>
    <dgm:cxn modelId="{D97AB416-7F71-445B-9CFB-F738C338FDB0}" srcId="{82546D1E-28AA-4655-9D02-38E5BA37E9B0}" destId="{74990A5F-7C58-4EAF-A976-2F37676BF204}" srcOrd="2" destOrd="0" parTransId="{2D3F9FD1-7839-421C-B06E-8A509B23CE9E}" sibTransId="{7D26D49F-9B40-4385-929A-0FA6F9569E12}"/>
    <dgm:cxn modelId="{E665F0F5-B76E-4455-8CAE-9C38B1431987}" srcId="{82546D1E-28AA-4655-9D02-38E5BA37E9B0}" destId="{B1EFA291-C7EA-4DAE-B52F-A503167B4259}" srcOrd="6" destOrd="0" parTransId="{8562B888-E8F6-42EA-B590-5340B00678D8}" sibTransId="{17BF1A2A-3A33-4F86-96DB-D79560AA0284}"/>
    <dgm:cxn modelId="{C89FF1A5-0ACD-4824-9FD0-474EFC5BB691}" type="presOf" srcId="{2292219E-CD56-4A05-BD11-C49B8B18A852}" destId="{4BB7C40F-78B3-4062-BB4A-6027110AC869}" srcOrd="0" destOrd="0" presId="urn:microsoft.com/office/officeart/2016/7/layout/RepeatingBendingProcessNew"/>
    <dgm:cxn modelId="{D46EDB1B-1B5A-48CC-AA79-2B567BC7A78D}" type="presOf" srcId="{AC777E40-791E-4826-B651-D14AFD6922EC}" destId="{FF93413B-907D-476A-8A88-2F209B26BE8F}" srcOrd="0" destOrd="0" presId="urn:microsoft.com/office/officeart/2016/7/layout/RepeatingBendingProcessNew"/>
    <dgm:cxn modelId="{131D8F77-1F62-4614-923D-1D18739B572E}" srcId="{82546D1E-28AA-4655-9D02-38E5BA37E9B0}" destId="{75A5EBC3-8459-4742-9F0B-A2F5A04D95B3}" srcOrd="0" destOrd="0" parTransId="{69A03A0F-B246-4F63-9053-E9561219F8CF}" sibTransId="{AC777E40-791E-4826-B651-D14AFD6922EC}"/>
    <dgm:cxn modelId="{E5767510-0FA7-4457-82F2-6AEE20B86FB9}" srcId="{82546D1E-28AA-4655-9D02-38E5BA37E9B0}" destId="{B8DA2E90-D1EC-432A-BEDB-49BD25AD916D}" srcOrd="5" destOrd="0" parTransId="{E7B78F54-32EB-49A4-ACA9-02E7C1260CE1}" sibTransId="{90D30300-7ABC-4D52-A5D1-3E226A3FB8BA}"/>
    <dgm:cxn modelId="{A83CF15E-41DB-42A5-9BF1-4310556A1954}" srcId="{82546D1E-28AA-4655-9D02-38E5BA37E9B0}" destId="{2292219E-CD56-4A05-BD11-C49B8B18A852}" srcOrd="1" destOrd="0" parTransId="{344C17C1-9E9E-47C0-999F-309BC6138174}" sibTransId="{9DB839E2-95AB-4545-8238-588562AF16D4}"/>
    <dgm:cxn modelId="{1BF9B4F0-47B8-438A-8D82-2F79A9AAF38A}" type="presOf" srcId="{DF5FA3B8-21F3-4733-BC33-87ED8D3F8E1F}" destId="{2D79A177-9E07-4E41-B993-AD4C9808FFEE}" srcOrd="0" destOrd="0" presId="urn:microsoft.com/office/officeart/2016/7/layout/RepeatingBendingProcessNew"/>
    <dgm:cxn modelId="{9FCEB993-FDA8-43BC-BFFC-E94CE7793366}" type="presOf" srcId="{7D26D49F-9B40-4385-929A-0FA6F9569E12}" destId="{06043FD2-C99C-4DE2-A8E4-088A6F92A9FD}" srcOrd="1" destOrd="0" presId="urn:microsoft.com/office/officeart/2016/7/layout/RepeatingBendingProcessNew"/>
    <dgm:cxn modelId="{1898DE03-3393-4579-8614-5211B77EAC35}" srcId="{82546D1E-28AA-4655-9D02-38E5BA37E9B0}" destId="{2AFB05C1-C1DB-4170-8B92-5F0904FAFCCB}" srcOrd="3" destOrd="0" parTransId="{D880C30B-32D9-467F-B3ED-63DED1C2F5F7}" sibTransId="{554DF7E9-8C51-42D5-AF78-551D5595AA94}"/>
    <dgm:cxn modelId="{9663FEFF-11DE-4E86-9A62-14195B5A504B}" type="presOf" srcId="{90D30300-7ABC-4D52-A5D1-3E226A3FB8BA}" destId="{A5B91508-7087-41DE-A1E0-2FD3749234DC}" srcOrd="1" destOrd="0" presId="urn:microsoft.com/office/officeart/2016/7/layout/RepeatingBendingProcessNew"/>
    <dgm:cxn modelId="{C94E9ACB-8804-4348-8732-D0AB06CD2646}" type="presOf" srcId="{75A5EBC3-8459-4742-9F0B-A2F5A04D95B3}" destId="{B8693EF9-CECC-40CA-AD33-E4FAC96BD76B}" srcOrd="0" destOrd="0" presId="urn:microsoft.com/office/officeart/2016/7/layout/RepeatingBendingProcessNew"/>
    <dgm:cxn modelId="{76301655-D208-4E50-A8D8-B943DC0E9599}" type="presOf" srcId="{B1EFA291-C7EA-4DAE-B52F-A503167B4259}" destId="{B8881C3C-7589-4448-B56A-830361D1D477}" srcOrd="0" destOrd="0" presId="urn:microsoft.com/office/officeart/2016/7/layout/RepeatingBendingProcessNew"/>
    <dgm:cxn modelId="{28779D5D-B6C8-4666-AD4D-1195C680E44D}" type="presOf" srcId="{E94201BD-08AA-4C0D-9464-D8DBDFD9942D}" destId="{0C950D98-DAC0-4D71-9C1C-F288D3C8841A}" srcOrd="0" destOrd="0" presId="urn:microsoft.com/office/officeart/2016/7/layout/RepeatingBendingProcessNew"/>
    <dgm:cxn modelId="{5473BAAF-8748-4A2F-898D-9323A09A5034}" type="presOf" srcId="{554DF7E9-8C51-42D5-AF78-551D5595AA94}" destId="{388F061C-5628-418A-BAA8-98C9A51A9BC2}" srcOrd="1" destOrd="0" presId="urn:microsoft.com/office/officeart/2016/7/layout/RepeatingBendingProcessNew"/>
    <dgm:cxn modelId="{3AF6A55C-6C3E-474A-9335-632594463870}" type="presOf" srcId="{AC777E40-791E-4826-B651-D14AFD6922EC}" destId="{60F29028-3C91-4C44-B8F5-6BA5C1C20997}" srcOrd="1" destOrd="0" presId="urn:microsoft.com/office/officeart/2016/7/layout/RepeatingBendingProcessNew"/>
    <dgm:cxn modelId="{3EE77FC4-C5DF-4F55-92E2-4B28DBBB03E7}" type="presOf" srcId="{9DB839E2-95AB-4545-8238-588562AF16D4}" destId="{B348992F-DA49-4B75-B028-7B116EA9C686}" srcOrd="0" destOrd="0" presId="urn:microsoft.com/office/officeart/2016/7/layout/RepeatingBendingProcessNew"/>
    <dgm:cxn modelId="{047B7E24-387E-49BD-856B-B28890F50D9B}" type="presOf" srcId="{74990A5F-7C58-4EAF-A976-2F37676BF204}" destId="{08FF67F0-4738-43C5-ACD5-BA333CC9EC5E}" srcOrd="0" destOrd="0" presId="urn:microsoft.com/office/officeart/2016/7/layout/RepeatingBendingProcessNew"/>
    <dgm:cxn modelId="{832146E1-CAD8-4CD3-83B9-81C0012DBD7F}" type="presOf" srcId="{554DF7E9-8C51-42D5-AF78-551D5595AA94}" destId="{1403CDA1-B2B1-42F3-AFEB-97C7836E1659}" srcOrd="0" destOrd="0" presId="urn:microsoft.com/office/officeart/2016/7/layout/RepeatingBendingProcessNew"/>
    <dgm:cxn modelId="{C3328921-709B-4B9C-92FA-C5BB2AE57F52}" type="presOf" srcId="{82546D1E-28AA-4655-9D02-38E5BA37E9B0}" destId="{2625C8BD-130C-4BD0-B00A-D080564A0F3C}" srcOrd="0" destOrd="0" presId="urn:microsoft.com/office/officeart/2016/7/layout/RepeatingBendingProcessNew"/>
    <dgm:cxn modelId="{5A603E3F-142D-4E29-9B15-72227C0874FE}" srcId="{82546D1E-28AA-4655-9D02-38E5BA37E9B0}" destId="{DF5FA3B8-21F3-4733-BC33-87ED8D3F8E1F}" srcOrd="4" destOrd="0" parTransId="{1624922F-3C73-4C29-B5F9-BCC4C2DA0546}" sibTransId="{E94201BD-08AA-4C0D-9464-D8DBDFD9942D}"/>
    <dgm:cxn modelId="{2A34FCF0-A546-48DD-B11A-A2C41A1E9F2E}" type="presOf" srcId="{B8DA2E90-D1EC-432A-BEDB-49BD25AD916D}" destId="{123C1DD1-F87F-4A58-88D0-90ABFECB506B}" srcOrd="0" destOrd="0" presId="urn:microsoft.com/office/officeart/2016/7/layout/RepeatingBendingProcessNew"/>
    <dgm:cxn modelId="{250BABCC-2D3F-4C93-8E2A-FDBF9B5EE658}" type="presOf" srcId="{7D26D49F-9B40-4385-929A-0FA6F9569E12}" destId="{83320921-58E9-4C51-96D4-6EE9BACFC72A}" srcOrd="0" destOrd="0" presId="urn:microsoft.com/office/officeart/2016/7/layout/RepeatingBendingProcessNew"/>
    <dgm:cxn modelId="{A17B26C0-A808-44E6-8626-A87ACA5F6852}" type="presParOf" srcId="{2625C8BD-130C-4BD0-B00A-D080564A0F3C}" destId="{B8693EF9-CECC-40CA-AD33-E4FAC96BD76B}" srcOrd="0" destOrd="0" presId="urn:microsoft.com/office/officeart/2016/7/layout/RepeatingBendingProcessNew"/>
    <dgm:cxn modelId="{CB5BD88F-EA58-4890-B3BB-604A40F11E85}" type="presParOf" srcId="{2625C8BD-130C-4BD0-B00A-D080564A0F3C}" destId="{FF93413B-907D-476A-8A88-2F209B26BE8F}" srcOrd="1" destOrd="0" presId="urn:microsoft.com/office/officeart/2016/7/layout/RepeatingBendingProcessNew"/>
    <dgm:cxn modelId="{3094F6CB-BBFD-4F8A-AE0F-3A678F4E831E}" type="presParOf" srcId="{FF93413B-907D-476A-8A88-2F209B26BE8F}" destId="{60F29028-3C91-4C44-B8F5-6BA5C1C20997}" srcOrd="0" destOrd="0" presId="urn:microsoft.com/office/officeart/2016/7/layout/RepeatingBendingProcessNew"/>
    <dgm:cxn modelId="{76E09BF5-2139-466E-886C-19AF2010B8D2}" type="presParOf" srcId="{2625C8BD-130C-4BD0-B00A-D080564A0F3C}" destId="{4BB7C40F-78B3-4062-BB4A-6027110AC869}" srcOrd="2" destOrd="0" presId="urn:microsoft.com/office/officeart/2016/7/layout/RepeatingBendingProcessNew"/>
    <dgm:cxn modelId="{3ED0201C-1CDE-4CC3-A3B7-8D3122B159CE}" type="presParOf" srcId="{2625C8BD-130C-4BD0-B00A-D080564A0F3C}" destId="{B348992F-DA49-4B75-B028-7B116EA9C686}" srcOrd="3" destOrd="0" presId="urn:microsoft.com/office/officeart/2016/7/layout/RepeatingBendingProcessNew"/>
    <dgm:cxn modelId="{1972B71F-FED6-43FE-985F-E6D3F3DF4CFB}" type="presParOf" srcId="{B348992F-DA49-4B75-B028-7B116EA9C686}" destId="{163F9BCE-DB53-4C75-BD1B-A3206337DF19}" srcOrd="0" destOrd="0" presId="urn:microsoft.com/office/officeart/2016/7/layout/RepeatingBendingProcessNew"/>
    <dgm:cxn modelId="{10D6159E-E34E-4493-B295-E56A3AEA8A7F}" type="presParOf" srcId="{2625C8BD-130C-4BD0-B00A-D080564A0F3C}" destId="{08FF67F0-4738-43C5-ACD5-BA333CC9EC5E}" srcOrd="4" destOrd="0" presId="urn:microsoft.com/office/officeart/2016/7/layout/RepeatingBendingProcessNew"/>
    <dgm:cxn modelId="{6210A021-D913-4FCD-8787-FCE2B45DBC18}" type="presParOf" srcId="{2625C8BD-130C-4BD0-B00A-D080564A0F3C}" destId="{83320921-58E9-4C51-96D4-6EE9BACFC72A}" srcOrd="5" destOrd="0" presId="urn:microsoft.com/office/officeart/2016/7/layout/RepeatingBendingProcessNew"/>
    <dgm:cxn modelId="{A125D2C4-FEC6-4FD1-B454-430AFE908985}" type="presParOf" srcId="{83320921-58E9-4C51-96D4-6EE9BACFC72A}" destId="{06043FD2-C99C-4DE2-A8E4-088A6F92A9FD}" srcOrd="0" destOrd="0" presId="urn:microsoft.com/office/officeart/2016/7/layout/RepeatingBendingProcessNew"/>
    <dgm:cxn modelId="{94E39F77-DD85-4BFE-97CA-47F4566DE15A}" type="presParOf" srcId="{2625C8BD-130C-4BD0-B00A-D080564A0F3C}" destId="{602B3443-A194-489E-9A37-828F4080FDA2}" srcOrd="6" destOrd="0" presId="urn:microsoft.com/office/officeart/2016/7/layout/RepeatingBendingProcessNew"/>
    <dgm:cxn modelId="{40E9853F-D656-4CE3-A4A8-B9E7B4D115EE}" type="presParOf" srcId="{2625C8BD-130C-4BD0-B00A-D080564A0F3C}" destId="{1403CDA1-B2B1-42F3-AFEB-97C7836E1659}" srcOrd="7" destOrd="0" presId="urn:microsoft.com/office/officeart/2016/7/layout/RepeatingBendingProcessNew"/>
    <dgm:cxn modelId="{8AC2679E-35BB-4AE4-8818-9A597C58C3AA}" type="presParOf" srcId="{1403CDA1-B2B1-42F3-AFEB-97C7836E1659}" destId="{388F061C-5628-418A-BAA8-98C9A51A9BC2}" srcOrd="0" destOrd="0" presId="urn:microsoft.com/office/officeart/2016/7/layout/RepeatingBendingProcessNew"/>
    <dgm:cxn modelId="{04986ECE-EF9C-4BAA-9961-9864A2F78757}" type="presParOf" srcId="{2625C8BD-130C-4BD0-B00A-D080564A0F3C}" destId="{2D79A177-9E07-4E41-B993-AD4C9808FFEE}" srcOrd="8" destOrd="0" presId="urn:microsoft.com/office/officeart/2016/7/layout/RepeatingBendingProcessNew"/>
    <dgm:cxn modelId="{DCBE3092-D544-4C4B-85F6-7F5E35376896}" type="presParOf" srcId="{2625C8BD-130C-4BD0-B00A-D080564A0F3C}" destId="{0C950D98-DAC0-4D71-9C1C-F288D3C8841A}" srcOrd="9" destOrd="0" presId="urn:microsoft.com/office/officeart/2016/7/layout/RepeatingBendingProcessNew"/>
    <dgm:cxn modelId="{A0E68C9D-E9C4-4731-8CD2-9E5A49189EBC}" type="presParOf" srcId="{0C950D98-DAC0-4D71-9C1C-F288D3C8841A}" destId="{C9945579-5CBF-42EB-9D8C-E17EE5D648E3}" srcOrd="0" destOrd="0" presId="urn:microsoft.com/office/officeart/2016/7/layout/RepeatingBendingProcessNew"/>
    <dgm:cxn modelId="{007BC9BF-E466-4015-8259-87D996BBD4EC}" type="presParOf" srcId="{2625C8BD-130C-4BD0-B00A-D080564A0F3C}" destId="{123C1DD1-F87F-4A58-88D0-90ABFECB506B}" srcOrd="10" destOrd="0" presId="urn:microsoft.com/office/officeart/2016/7/layout/RepeatingBendingProcessNew"/>
    <dgm:cxn modelId="{07896B1A-0A27-4499-93E3-BEC7CB370D48}" type="presParOf" srcId="{2625C8BD-130C-4BD0-B00A-D080564A0F3C}" destId="{05F406BF-FEAF-4CA4-9BDF-F8EC17F8AE1E}" srcOrd="11" destOrd="0" presId="urn:microsoft.com/office/officeart/2016/7/layout/RepeatingBendingProcessNew"/>
    <dgm:cxn modelId="{D64306C9-4B2B-49E8-B093-0B78B8BC215F}" type="presParOf" srcId="{05F406BF-FEAF-4CA4-9BDF-F8EC17F8AE1E}" destId="{A5B91508-7087-41DE-A1E0-2FD3749234DC}" srcOrd="0" destOrd="0" presId="urn:microsoft.com/office/officeart/2016/7/layout/RepeatingBendingProcessNew"/>
    <dgm:cxn modelId="{C71B93C2-84F2-4EDA-B8A2-3CFB3A0ED1C5}" type="presParOf" srcId="{2625C8BD-130C-4BD0-B00A-D080564A0F3C}" destId="{B8881C3C-7589-4448-B56A-830361D1D477}"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74498F-D1EF-4BF2-9356-F1308B16E12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9CB5A64-61F2-448D-B769-5CEE525F1015}">
      <dgm:prSet custT="1"/>
      <dgm:spPr>
        <a:solidFill>
          <a:schemeClr val="accent1">
            <a:lumMod val="20000"/>
            <a:lumOff val="80000"/>
          </a:schemeClr>
        </a:solidFill>
      </dgm:spPr>
      <dgm:t>
        <a:bodyPr/>
        <a:lstStyle/>
        <a:p>
          <a:r>
            <a:rPr lang="en-US" sz="3200" b="1" dirty="0">
              <a:solidFill>
                <a:schemeClr val="tx1"/>
              </a:solidFill>
            </a:rPr>
            <a:t>Accepted</a:t>
          </a:r>
        </a:p>
      </dgm:t>
    </dgm:pt>
    <dgm:pt modelId="{36F706FE-B98C-42C0-AA19-EE1641952DFF}" type="parTrans" cxnId="{D1E5EBCB-3BD9-4BBB-984F-879D99712B32}">
      <dgm:prSet/>
      <dgm:spPr/>
      <dgm:t>
        <a:bodyPr/>
        <a:lstStyle/>
        <a:p>
          <a:endParaRPr lang="en-US"/>
        </a:p>
      </dgm:t>
    </dgm:pt>
    <dgm:pt modelId="{A251C637-83A2-420F-A861-FA11351E5F73}" type="sibTrans" cxnId="{D1E5EBCB-3BD9-4BBB-984F-879D99712B32}">
      <dgm:prSet/>
      <dgm:spPr/>
      <dgm:t>
        <a:bodyPr/>
        <a:lstStyle/>
        <a:p>
          <a:endParaRPr lang="en-US"/>
        </a:p>
      </dgm:t>
    </dgm:pt>
    <dgm:pt modelId="{B5652497-6E30-4618-BF85-1A0D12ED7BB8}">
      <dgm:prSet custT="1"/>
      <dgm:spPr>
        <a:solidFill>
          <a:schemeClr val="accent2">
            <a:lumMod val="20000"/>
            <a:lumOff val="80000"/>
          </a:schemeClr>
        </a:solidFill>
      </dgm:spPr>
      <dgm:t>
        <a:bodyPr/>
        <a:lstStyle/>
        <a:p>
          <a:r>
            <a:rPr lang="en-US" sz="3200" b="1" dirty="0">
              <a:solidFill>
                <a:schemeClr val="tx1"/>
              </a:solidFill>
            </a:rPr>
            <a:t>Wanted</a:t>
          </a:r>
        </a:p>
      </dgm:t>
    </dgm:pt>
    <dgm:pt modelId="{4D35C680-7F97-47F9-9845-1F455918C635}" type="parTrans" cxnId="{229C0D4D-ADEE-475F-A6E4-F5ECF9787375}">
      <dgm:prSet/>
      <dgm:spPr/>
      <dgm:t>
        <a:bodyPr/>
        <a:lstStyle/>
        <a:p>
          <a:endParaRPr lang="en-US"/>
        </a:p>
      </dgm:t>
    </dgm:pt>
    <dgm:pt modelId="{FEF8FCA8-ABF0-4ACA-9962-78FDFAC1EFEC}" type="sibTrans" cxnId="{229C0D4D-ADEE-475F-A6E4-F5ECF9787375}">
      <dgm:prSet/>
      <dgm:spPr/>
      <dgm:t>
        <a:bodyPr/>
        <a:lstStyle/>
        <a:p>
          <a:endParaRPr lang="en-US"/>
        </a:p>
      </dgm:t>
    </dgm:pt>
    <dgm:pt modelId="{075818BC-7FB9-447D-9415-2954ABFBCD59}">
      <dgm:prSet custT="1"/>
      <dgm:spPr>
        <a:solidFill>
          <a:schemeClr val="accent6">
            <a:lumMod val="20000"/>
            <a:lumOff val="80000"/>
          </a:schemeClr>
        </a:solidFill>
      </dgm:spPr>
      <dgm:t>
        <a:bodyPr/>
        <a:lstStyle/>
        <a:p>
          <a:r>
            <a:rPr lang="en-US" sz="3200" b="1" dirty="0">
              <a:solidFill>
                <a:schemeClr val="tx1"/>
              </a:solidFill>
            </a:rPr>
            <a:t>Valued</a:t>
          </a:r>
        </a:p>
      </dgm:t>
    </dgm:pt>
    <dgm:pt modelId="{ED86090F-342E-480A-99ED-44C1EF0A06B7}" type="parTrans" cxnId="{DCE02A2C-6FEE-42B9-879B-CA3EBF00C77F}">
      <dgm:prSet/>
      <dgm:spPr/>
      <dgm:t>
        <a:bodyPr/>
        <a:lstStyle/>
        <a:p>
          <a:endParaRPr lang="en-US"/>
        </a:p>
      </dgm:t>
    </dgm:pt>
    <dgm:pt modelId="{7D18100B-94B7-4026-9237-CF8415AB9AC6}" type="sibTrans" cxnId="{DCE02A2C-6FEE-42B9-879B-CA3EBF00C77F}">
      <dgm:prSet/>
      <dgm:spPr/>
      <dgm:t>
        <a:bodyPr/>
        <a:lstStyle/>
        <a:p>
          <a:endParaRPr lang="en-US"/>
        </a:p>
      </dgm:t>
    </dgm:pt>
    <dgm:pt modelId="{F903ADF1-559E-4F23-96C7-0ADE05428829}">
      <dgm:prSet custT="1"/>
      <dgm:spPr>
        <a:solidFill>
          <a:schemeClr val="accent1">
            <a:lumMod val="20000"/>
            <a:lumOff val="80000"/>
          </a:schemeClr>
        </a:solidFill>
      </dgm:spPr>
      <dgm:t>
        <a:bodyPr/>
        <a:lstStyle/>
        <a:p>
          <a:r>
            <a:rPr lang="en-US" sz="3200" b="1" dirty="0">
              <a:solidFill>
                <a:schemeClr val="tx1"/>
              </a:solidFill>
            </a:rPr>
            <a:t>Recognized</a:t>
          </a:r>
        </a:p>
      </dgm:t>
    </dgm:pt>
    <dgm:pt modelId="{694373F7-1F93-4E9C-9017-908829FFFA4D}" type="parTrans" cxnId="{46558872-5F15-44B3-96EB-285E1E5471A6}">
      <dgm:prSet/>
      <dgm:spPr/>
      <dgm:t>
        <a:bodyPr/>
        <a:lstStyle/>
        <a:p>
          <a:endParaRPr lang="en-US"/>
        </a:p>
      </dgm:t>
    </dgm:pt>
    <dgm:pt modelId="{8374EF9B-1F66-4639-85F6-1FD9705A5B24}" type="sibTrans" cxnId="{46558872-5F15-44B3-96EB-285E1E5471A6}">
      <dgm:prSet/>
      <dgm:spPr/>
      <dgm:t>
        <a:bodyPr/>
        <a:lstStyle/>
        <a:p>
          <a:endParaRPr lang="en-US"/>
        </a:p>
      </dgm:t>
    </dgm:pt>
    <dgm:pt modelId="{65D5781B-6DA5-4C9A-9A78-62253447CBDE}">
      <dgm:prSet custT="1"/>
      <dgm:spPr>
        <a:solidFill>
          <a:schemeClr val="accent2">
            <a:lumMod val="20000"/>
            <a:lumOff val="80000"/>
          </a:schemeClr>
        </a:solidFill>
      </dgm:spPr>
      <dgm:t>
        <a:bodyPr/>
        <a:lstStyle/>
        <a:p>
          <a:r>
            <a:rPr lang="en-US" sz="2600" dirty="0"/>
            <a:t> </a:t>
          </a:r>
          <a:r>
            <a:rPr lang="en-US" sz="3200" b="1" dirty="0">
              <a:solidFill>
                <a:schemeClr val="tx1"/>
              </a:solidFill>
            </a:rPr>
            <a:t>Feeling secure</a:t>
          </a:r>
        </a:p>
      </dgm:t>
    </dgm:pt>
    <dgm:pt modelId="{2B1DE746-B7FE-4DE1-9D09-53009FBF9651}" type="parTrans" cxnId="{593AD395-CB66-4055-9F24-97024F11D689}">
      <dgm:prSet/>
      <dgm:spPr/>
      <dgm:t>
        <a:bodyPr/>
        <a:lstStyle/>
        <a:p>
          <a:endParaRPr lang="en-US"/>
        </a:p>
      </dgm:t>
    </dgm:pt>
    <dgm:pt modelId="{8DEB6D7A-D646-43D4-B409-7DFB1B188ED6}" type="sibTrans" cxnId="{593AD395-CB66-4055-9F24-97024F11D689}">
      <dgm:prSet/>
      <dgm:spPr/>
      <dgm:t>
        <a:bodyPr/>
        <a:lstStyle/>
        <a:p>
          <a:endParaRPr lang="en-US"/>
        </a:p>
      </dgm:t>
    </dgm:pt>
    <dgm:pt modelId="{CB11CD87-E1D9-46FF-9593-D4721B8C010A}">
      <dgm:prSet custT="1"/>
      <dgm:spPr>
        <a:solidFill>
          <a:schemeClr val="accent6">
            <a:lumMod val="20000"/>
            <a:lumOff val="80000"/>
          </a:schemeClr>
        </a:solidFill>
      </dgm:spPr>
      <dgm:t>
        <a:bodyPr/>
        <a:lstStyle/>
        <a:p>
          <a:r>
            <a:rPr lang="en-US" sz="3200" b="1" dirty="0">
              <a:solidFill>
                <a:schemeClr val="tx1"/>
              </a:solidFill>
            </a:rPr>
            <a:t>Included</a:t>
          </a:r>
        </a:p>
      </dgm:t>
    </dgm:pt>
    <dgm:pt modelId="{06D84318-6A21-4EF5-853B-19126A2626C1}" type="parTrans" cxnId="{F1588F00-A75C-41A0-99F4-9F1D0DC132AF}">
      <dgm:prSet/>
      <dgm:spPr/>
      <dgm:t>
        <a:bodyPr/>
        <a:lstStyle/>
        <a:p>
          <a:endParaRPr lang="en-US"/>
        </a:p>
      </dgm:t>
    </dgm:pt>
    <dgm:pt modelId="{0B2C5D49-F552-4CC2-83B2-BAFCD0DC83C8}" type="sibTrans" cxnId="{F1588F00-A75C-41A0-99F4-9F1D0DC132AF}">
      <dgm:prSet/>
      <dgm:spPr/>
      <dgm:t>
        <a:bodyPr/>
        <a:lstStyle/>
        <a:p>
          <a:endParaRPr lang="en-US"/>
        </a:p>
      </dgm:t>
    </dgm:pt>
    <dgm:pt modelId="{BB3DFE1E-2FE9-4785-A84D-9AEC9B0F54C4}">
      <dgm:prSet custT="1"/>
      <dgm:spPr>
        <a:solidFill>
          <a:schemeClr val="accent1">
            <a:lumMod val="20000"/>
            <a:lumOff val="80000"/>
          </a:schemeClr>
        </a:solidFill>
      </dgm:spPr>
      <dgm:t>
        <a:bodyPr/>
        <a:lstStyle/>
        <a:p>
          <a:r>
            <a:rPr lang="en-US" sz="3200" b="1" baseline="0" dirty="0">
              <a:solidFill>
                <a:schemeClr val="tx1"/>
              </a:solidFill>
              <a:latin typeface="Calibri" panose="020F0502020204030204" pitchFamily="34" charset="0"/>
            </a:rPr>
            <a:t>Belonging</a:t>
          </a:r>
        </a:p>
      </dgm:t>
    </dgm:pt>
    <dgm:pt modelId="{C8CA1333-098A-49C9-B840-A357CA5F46A1}" type="parTrans" cxnId="{3C08136E-4E33-469A-9959-80CE181A9D95}">
      <dgm:prSet/>
      <dgm:spPr/>
      <dgm:t>
        <a:bodyPr/>
        <a:lstStyle/>
        <a:p>
          <a:endParaRPr lang="en-US"/>
        </a:p>
      </dgm:t>
    </dgm:pt>
    <dgm:pt modelId="{EB874CDA-CB55-4EAB-8F1C-7FE01A295FFA}" type="sibTrans" cxnId="{3C08136E-4E33-469A-9959-80CE181A9D95}">
      <dgm:prSet/>
      <dgm:spPr/>
      <dgm:t>
        <a:bodyPr/>
        <a:lstStyle/>
        <a:p>
          <a:endParaRPr lang="en-US"/>
        </a:p>
      </dgm:t>
    </dgm:pt>
    <dgm:pt modelId="{93EA31A2-7A8C-4B0D-BC41-8A8F12E19DF7}">
      <dgm:prSet custT="1"/>
      <dgm:spPr>
        <a:solidFill>
          <a:schemeClr val="accent6">
            <a:lumMod val="20000"/>
            <a:lumOff val="80000"/>
          </a:schemeClr>
        </a:solidFill>
      </dgm:spPr>
      <dgm:t>
        <a:bodyPr/>
        <a:lstStyle/>
        <a:p>
          <a:r>
            <a:rPr lang="en-US" sz="3200" b="1" baseline="0" dirty="0">
              <a:solidFill>
                <a:schemeClr val="tx1"/>
              </a:solidFill>
              <a:latin typeface="+mn-lt"/>
              <a:cs typeface="Calibri Light" panose="020F0302020204030204" pitchFamily="34" charset="0"/>
            </a:rPr>
            <a:t>Being Engaged </a:t>
          </a:r>
        </a:p>
      </dgm:t>
    </dgm:pt>
    <dgm:pt modelId="{8166520D-70FA-4672-A64F-1ACE1A9C02D1}" type="parTrans" cxnId="{44FA2AD9-7989-407D-BCAE-7E02B3E0949B}">
      <dgm:prSet/>
      <dgm:spPr/>
      <dgm:t>
        <a:bodyPr/>
        <a:lstStyle/>
        <a:p>
          <a:endParaRPr lang="en-US"/>
        </a:p>
      </dgm:t>
    </dgm:pt>
    <dgm:pt modelId="{65B9433E-F0D0-4105-83AD-C2BD01897150}" type="sibTrans" cxnId="{44FA2AD9-7989-407D-BCAE-7E02B3E0949B}">
      <dgm:prSet/>
      <dgm:spPr/>
      <dgm:t>
        <a:bodyPr/>
        <a:lstStyle/>
        <a:p>
          <a:endParaRPr lang="en-US"/>
        </a:p>
      </dgm:t>
    </dgm:pt>
    <dgm:pt modelId="{F4467591-C0F0-414D-A098-44CA67B8C618}" type="pres">
      <dgm:prSet presAssocID="{0974498F-D1EF-4BF2-9356-F1308B16E124}" presName="diagram" presStyleCnt="0">
        <dgm:presLayoutVars>
          <dgm:dir/>
          <dgm:resizeHandles val="exact"/>
        </dgm:presLayoutVars>
      </dgm:prSet>
      <dgm:spPr/>
      <dgm:t>
        <a:bodyPr/>
        <a:lstStyle/>
        <a:p>
          <a:endParaRPr lang="en-US"/>
        </a:p>
      </dgm:t>
    </dgm:pt>
    <dgm:pt modelId="{E8989558-1E78-4572-920A-8C29F0F47B25}" type="pres">
      <dgm:prSet presAssocID="{69CB5A64-61F2-448D-B769-5CEE525F1015}" presName="node" presStyleLbl="node1" presStyleIdx="0" presStyleCnt="8">
        <dgm:presLayoutVars>
          <dgm:bulletEnabled val="1"/>
        </dgm:presLayoutVars>
      </dgm:prSet>
      <dgm:spPr/>
      <dgm:t>
        <a:bodyPr/>
        <a:lstStyle/>
        <a:p>
          <a:endParaRPr lang="en-US"/>
        </a:p>
      </dgm:t>
    </dgm:pt>
    <dgm:pt modelId="{C1E7FDFE-BFF9-4A1B-ABED-4C76E13C9026}" type="pres">
      <dgm:prSet presAssocID="{A251C637-83A2-420F-A861-FA11351E5F73}" presName="sibTrans" presStyleCnt="0"/>
      <dgm:spPr/>
    </dgm:pt>
    <dgm:pt modelId="{32E3BEA3-3E3D-48AF-B0B7-F4B6912B9C44}" type="pres">
      <dgm:prSet presAssocID="{B5652497-6E30-4618-BF85-1A0D12ED7BB8}" presName="node" presStyleLbl="node1" presStyleIdx="1" presStyleCnt="8">
        <dgm:presLayoutVars>
          <dgm:bulletEnabled val="1"/>
        </dgm:presLayoutVars>
      </dgm:prSet>
      <dgm:spPr/>
      <dgm:t>
        <a:bodyPr/>
        <a:lstStyle/>
        <a:p>
          <a:endParaRPr lang="en-US"/>
        </a:p>
      </dgm:t>
    </dgm:pt>
    <dgm:pt modelId="{FBE522E4-2645-49FA-A632-69784F522E20}" type="pres">
      <dgm:prSet presAssocID="{FEF8FCA8-ABF0-4ACA-9962-78FDFAC1EFEC}" presName="sibTrans" presStyleCnt="0"/>
      <dgm:spPr/>
    </dgm:pt>
    <dgm:pt modelId="{3D92BE30-CB91-4BED-94DD-219FEB70609A}" type="pres">
      <dgm:prSet presAssocID="{075818BC-7FB9-447D-9415-2954ABFBCD59}" presName="node" presStyleLbl="node1" presStyleIdx="2" presStyleCnt="8" custLinFactNeighborX="-3865" custLinFactNeighborY="-44">
        <dgm:presLayoutVars>
          <dgm:bulletEnabled val="1"/>
        </dgm:presLayoutVars>
      </dgm:prSet>
      <dgm:spPr/>
      <dgm:t>
        <a:bodyPr/>
        <a:lstStyle/>
        <a:p>
          <a:endParaRPr lang="en-US"/>
        </a:p>
      </dgm:t>
    </dgm:pt>
    <dgm:pt modelId="{46919E53-FF6A-4EA5-AA55-D1D033CBC9FC}" type="pres">
      <dgm:prSet presAssocID="{7D18100B-94B7-4026-9237-CF8415AB9AC6}" presName="sibTrans" presStyleCnt="0"/>
      <dgm:spPr/>
    </dgm:pt>
    <dgm:pt modelId="{79CEBA0D-5775-484F-A7A7-F3447AF80E60}" type="pres">
      <dgm:prSet presAssocID="{F903ADF1-559E-4F23-96C7-0ADE05428829}" presName="node" presStyleLbl="node1" presStyleIdx="3" presStyleCnt="8">
        <dgm:presLayoutVars>
          <dgm:bulletEnabled val="1"/>
        </dgm:presLayoutVars>
      </dgm:prSet>
      <dgm:spPr/>
      <dgm:t>
        <a:bodyPr/>
        <a:lstStyle/>
        <a:p>
          <a:endParaRPr lang="en-US"/>
        </a:p>
      </dgm:t>
    </dgm:pt>
    <dgm:pt modelId="{FC3ED04E-A828-434B-B1F2-7FF9A36F5435}" type="pres">
      <dgm:prSet presAssocID="{8374EF9B-1F66-4639-85F6-1FD9705A5B24}" presName="sibTrans" presStyleCnt="0"/>
      <dgm:spPr/>
    </dgm:pt>
    <dgm:pt modelId="{DF188062-E148-48F7-8651-EA7AB92908C2}" type="pres">
      <dgm:prSet presAssocID="{65D5781B-6DA5-4C9A-9A78-62253447CBDE}" presName="node" presStyleLbl="node1" presStyleIdx="4" presStyleCnt="8">
        <dgm:presLayoutVars>
          <dgm:bulletEnabled val="1"/>
        </dgm:presLayoutVars>
      </dgm:prSet>
      <dgm:spPr/>
      <dgm:t>
        <a:bodyPr/>
        <a:lstStyle/>
        <a:p>
          <a:endParaRPr lang="en-US"/>
        </a:p>
      </dgm:t>
    </dgm:pt>
    <dgm:pt modelId="{FCF98879-DB98-4BE6-8181-AB959D1CBE50}" type="pres">
      <dgm:prSet presAssocID="{8DEB6D7A-D646-43D4-B409-7DFB1B188ED6}" presName="sibTrans" presStyleCnt="0"/>
      <dgm:spPr/>
    </dgm:pt>
    <dgm:pt modelId="{5FF130AD-A71B-40F4-AF8F-3118BDDEBF5F}" type="pres">
      <dgm:prSet presAssocID="{CB11CD87-E1D9-46FF-9593-D4721B8C010A}" presName="node" presStyleLbl="node1" presStyleIdx="5" presStyleCnt="8">
        <dgm:presLayoutVars>
          <dgm:bulletEnabled val="1"/>
        </dgm:presLayoutVars>
      </dgm:prSet>
      <dgm:spPr/>
      <dgm:t>
        <a:bodyPr/>
        <a:lstStyle/>
        <a:p>
          <a:endParaRPr lang="en-US"/>
        </a:p>
      </dgm:t>
    </dgm:pt>
    <dgm:pt modelId="{B574204D-E4AB-4A29-B3EC-686041ACDD48}" type="pres">
      <dgm:prSet presAssocID="{0B2C5D49-F552-4CC2-83B2-BAFCD0DC83C8}" presName="sibTrans" presStyleCnt="0"/>
      <dgm:spPr/>
    </dgm:pt>
    <dgm:pt modelId="{FDB510B7-E190-4EF5-A9BF-E2A60B8BCFEE}" type="pres">
      <dgm:prSet presAssocID="{BB3DFE1E-2FE9-4785-A84D-9AEC9B0F54C4}" presName="node" presStyleLbl="node1" presStyleIdx="6" presStyleCnt="8" custLinFactNeighborX="-252" custLinFactNeighborY="6364">
        <dgm:presLayoutVars>
          <dgm:bulletEnabled val="1"/>
        </dgm:presLayoutVars>
      </dgm:prSet>
      <dgm:spPr/>
      <dgm:t>
        <a:bodyPr/>
        <a:lstStyle/>
        <a:p>
          <a:endParaRPr lang="en-US"/>
        </a:p>
      </dgm:t>
    </dgm:pt>
    <dgm:pt modelId="{7EB0B0BC-29B6-4B28-9067-4E7F44335B2F}" type="pres">
      <dgm:prSet presAssocID="{EB874CDA-CB55-4EAB-8F1C-7FE01A295FFA}" presName="sibTrans" presStyleCnt="0"/>
      <dgm:spPr/>
    </dgm:pt>
    <dgm:pt modelId="{9E513B6D-7999-4B95-BCDC-F9D1BB0EFFB9}" type="pres">
      <dgm:prSet presAssocID="{93EA31A2-7A8C-4B0D-BC41-8A8F12E19DF7}" presName="node" presStyleLbl="node1" presStyleIdx="7" presStyleCnt="8">
        <dgm:presLayoutVars>
          <dgm:bulletEnabled val="1"/>
        </dgm:presLayoutVars>
      </dgm:prSet>
      <dgm:spPr/>
      <dgm:t>
        <a:bodyPr/>
        <a:lstStyle/>
        <a:p>
          <a:endParaRPr lang="en-US"/>
        </a:p>
      </dgm:t>
    </dgm:pt>
  </dgm:ptLst>
  <dgm:cxnLst>
    <dgm:cxn modelId="{DED825AA-771F-460B-AD89-FD86B32F0DE7}" type="presOf" srcId="{B5652497-6E30-4618-BF85-1A0D12ED7BB8}" destId="{32E3BEA3-3E3D-48AF-B0B7-F4B6912B9C44}" srcOrd="0" destOrd="0" presId="urn:microsoft.com/office/officeart/2005/8/layout/default"/>
    <dgm:cxn modelId="{46558872-5F15-44B3-96EB-285E1E5471A6}" srcId="{0974498F-D1EF-4BF2-9356-F1308B16E124}" destId="{F903ADF1-559E-4F23-96C7-0ADE05428829}" srcOrd="3" destOrd="0" parTransId="{694373F7-1F93-4E9C-9017-908829FFFA4D}" sibTransId="{8374EF9B-1F66-4639-85F6-1FD9705A5B24}"/>
    <dgm:cxn modelId="{D1E5EBCB-3BD9-4BBB-984F-879D99712B32}" srcId="{0974498F-D1EF-4BF2-9356-F1308B16E124}" destId="{69CB5A64-61F2-448D-B769-5CEE525F1015}" srcOrd="0" destOrd="0" parTransId="{36F706FE-B98C-42C0-AA19-EE1641952DFF}" sibTransId="{A251C637-83A2-420F-A861-FA11351E5F73}"/>
    <dgm:cxn modelId="{7905FF5D-083D-4074-8177-4CA6A4015619}" type="presOf" srcId="{69CB5A64-61F2-448D-B769-5CEE525F1015}" destId="{E8989558-1E78-4572-920A-8C29F0F47B25}" srcOrd="0" destOrd="0" presId="urn:microsoft.com/office/officeart/2005/8/layout/default"/>
    <dgm:cxn modelId="{3C08136E-4E33-469A-9959-80CE181A9D95}" srcId="{0974498F-D1EF-4BF2-9356-F1308B16E124}" destId="{BB3DFE1E-2FE9-4785-A84D-9AEC9B0F54C4}" srcOrd="6" destOrd="0" parTransId="{C8CA1333-098A-49C9-B840-A357CA5F46A1}" sibTransId="{EB874CDA-CB55-4EAB-8F1C-7FE01A295FFA}"/>
    <dgm:cxn modelId="{86B06875-049B-46B0-BE50-D88C94C40613}" type="presOf" srcId="{93EA31A2-7A8C-4B0D-BC41-8A8F12E19DF7}" destId="{9E513B6D-7999-4B95-BCDC-F9D1BB0EFFB9}" srcOrd="0" destOrd="0" presId="urn:microsoft.com/office/officeart/2005/8/layout/default"/>
    <dgm:cxn modelId="{B27341F8-61F5-4D50-8136-2423C5C258BC}" type="presOf" srcId="{075818BC-7FB9-447D-9415-2954ABFBCD59}" destId="{3D92BE30-CB91-4BED-94DD-219FEB70609A}" srcOrd="0" destOrd="0" presId="urn:microsoft.com/office/officeart/2005/8/layout/default"/>
    <dgm:cxn modelId="{229C0D4D-ADEE-475F-A6E4-F5ECF9787375}" srcId="{0974498F-D1EF-4BF2-9356-F1308B16E124}" destId="{B5652497-6E30-4618-BF85-1A0D12ED7BB8}" srcOrd="1" destOrd="0" parTransId="{4D35C680-7F97-47F9-9845-1F455918C635}" sibTransId="{FEF8FCA8-ABF0-4ACA-9962-78FDFAC1EFEC}"/>
    <dgm:cxn modelId="{C17D27C1-4F16-40EA-B915-3C2D9AAAFE46}" type="presOf" srcId="{F903ADF1-559E-4F23-96C7-0ADE05428829}" destId="{79CEBA0D-5775-484F-A7A7-F3447AF80E60}" srcOrd="0" destOrd="0" presId="urn:microsoft.com/office/officeart/2005/8/layout/default"/>
    <dgm:cxn modelId="{593AD395-CB66-4055-9F24-97024F11D689}" srcId="{0974498F-D1EF-4BF2-9356-F1308B16E124}" destId="{65D5781B-6DA5-4C9A-9A78-62253447CBDE}" srcOrd="4" destOrd="0" parTransId="{2B1DE746-B7FE-4DE1-9D09-53009FBF9651}" sibTransId="{8DEB6D7A-D646-43D4-B409-7DFB1B188ED6}"/>
    <dgm:cxn modelId="{5A3197A3-0B51-45A5-8994-FE0EDAFC9300}" type="presOf" srcId="{CB11CD87-E1D9-46FF-9593-D4721B8C010A}" destId="{5FF130AD-A71B-40F4-AF8F-3118BDDEBF5F}" srcOrd="0" destOrd="0" presId="urn:microsoft.com/office/officeart/2005/8/layout/default"/>
    <dgm:cxn modelId="{E7F19635-7930-4B27-8DDC-0472FF933A76}" type="presOf" srcId="{BB3DFE1E-2FE9-4785-A84D-9AEC9B0F54C4}" destId="{FDB510B7-E190-4EF5-A9BF-E2A60B8BCFEE}" srcOrd="0" destOrd="0" presId="urn:microsoft.com/office/officeart/2005/8/layout/default"/>
    <dgm:cxn modelId="{44FA2AD9-7989-407D-BCAE-7E02B3E0949B}" srcId="{0974498F-D1EF-4BF2-9356-F1308B16E124}" destId="{93EA31A2-7A8C-4B0D-BC41-8A8F12E19DF7}" srcOrd="7" destOrd="0" parTransId="{8166520D-70FA-4672-A64F-1ACE1A9C02D1}" sibTransId="{65B9433E-F0D0-4105-83AD-C2BD01897150}"/>
    <dgm:cxn modelId="{F1588F00-A75C-41A0-99F4-9F1D0DC132AF}" srcId="{0974498F-D1EF-4BF2-9356-F1308B16E124}" destId="{CB11CD87-E1D9-46FF-9593-D4721B8C010A}" srcOrd="5" destOrd="0" parTransId="{06D84318-6A21-4EF5-853B-19126A2626C1}" sibTransId="{0B2C5D49-F552-4CC2-83B2-BAFCD0DC83C8}"/>
    <dgm:cxn modelId="{897CC5FB-F7CE-45BE-A37D-67269F146DFD}" type="presOf" srcId="{0974498F-D1EF-4BF2-9356-F1308B16E124}" destId="{F4467591-C0F0-414D-A098-44CA67B8C618}" srcOrd="0" destOrd="0" presId="urn:microsoft.com/office/officeart/2005/8/layout/default"/>
    <dgm:cxn modelId="{4C7DCACB-D6E1-4928-B591-8F4410532D61}" type="presOf" srcId="{65D5781B-6DA5-4C9A-9A78-62253447CBDE}" destId="{DF188062-E148-48F7-8651-EA7AB92908C2}" srcOrd="0" destOrd="0" presId="urn:microsoft.com/office/officeart/2005/8/layout/default"/>
    <dgm:cxn modelId="{DCE02A2C-6FEE-42B9-879B-CA3EBF00C77F}" srcId="{0974498F-D1EF-4BF2-9356-F1308B16E124}" destId="{075818BC-7FB9-447D-9415-2954ABFBCD59}" srcOrd="2" destOrd="0" parTransId="{ED86090F-342E-480A-99ED-44C1EF0A06B7}" sibTransId="{7D18100B-94B7-4026-9237-CF8415AB9AC6}"/>
    <dgm:cxn modelId="{6B32F1C0-0E3C-4E39-958B-1A0F98B42327}" type="presParOf" srcId="{F4467591-C0F0-414D-A098-44CA67B8C618}" destId="{E8989558-1E78-4572-920A-8C29F0F47B25}" srcOrd="0" destOrd="0" presId="urn:microsoft.com/office/officeart/2005/8/layout/default"/>
    <dgm:cxn modelId="{CF4D4A38-6EE9-4409-8F7A-B1D5D6DAF57D}" type="presParOf" srcId="{F4467591-C0F0-414D-A098-44CA67B8C618}" destId="{C1E7FDFE-BFF9-4A1B-ABED-4C76E13C9026}" srcOrd="1" destOrd="0" presId="urn:microsoft.com/office/officeart/2005/8/layout/default"/>
    <dgm:cxn modelId="{35778166-F76A-4C6F-9367-451E6E84EF64}" type="presParOf" srcId="{F4467591-C0F0-414D-A098-44CA67B8C618}" destId="{32E3BEA3-3E3D-48AF-B0B7-F4B6912B9C44}" srcOrd="2" destOrd="0" presId="urn:microsoft.com/office/officeart/2005/8/layout/default"/>
    <dgm:cxn modelId="{EF8D5EFF-313D-4D3B-87B3-460390237140}" type="presParOf" srcId="{F4467591-C0F0-414D-A098-44CA67B8C618}" destId="{FBE522E4-2645-49FA-A632-69784F522E20}" srcOrd="3" destOrd="0" presId="urn:microsoft.com/office/officeart/2005/8/layout/default"/>
    <dgm:cxn modelId="{1FFD9F8F-35CF-4FA4-8A08-90CDC590D627}" type="presParOf" srcId="{F4467591-C0F0-414D-A098-44CA67B8C618}" destId="{3D92BE30-CB91-4BED-94DD-219FEB70609A}" srcOrd="4" destOrd="0" presId="urn:microsoft.com/office/officeart/2005/8/layout/default"/>
    <dgm:cxn modelId="{D330860B-6175-4386-92C9-17BDE8B474F9}" type="presParOf" srcId="{F4467591-C0F0-414D-A098-44CA67B8C618}" destId="{46919E53-FF6A-4EA5-AA55-D1D033CBC9FC}" srcOrd="5" destOrd="0" presId="urn:microsoft.com/office/officeart/2005/8/layout/default"/>
    <dgm:cxn modelId="{E3F528CE-813A-41DA-9DF1-75A9FAD84532}" type="presParOf" srcId="{F4467591-C0F0-414D-A098-44CA67B8C618}" destId="{79CEBA0D-5775-484F-A7A7-F3447AF80E60}" srcOrd="6" destOrd="0" presId="urn:microsoft.com/office/officeart/2005/8/layout/default"/>
    <dgm:cxn modelId="{B9A715AB-FCA9-428A-A076-206EE7D725E6}" type="presParOf" srcId="{F4467591-C0F0-414D-A098-44CA67B8C618}" destId="{FC3ED04E-A828-434B-B1F2-7FF9A36F5435}" srcOrd="7" destOrd="0" presId="urn:microsoft.com/office/officeart/2005/8/layout/default"/>
    <dgm:cxn modelId="{86D19566-2CF5-4384-A575-BBCCD203606A}" type="presParOf" srcId="{F4467591-C0F0-414D-A098-44CA67B8C618}" destId="{DF188062-E148-48F7-8651-EA7AB92908C2}" srcOrd="8" destOrd="0" presId="urn:microsoft.com/office/officeart/2005/8/layout/default"/>
    <dgm:cxn modelId="{33F40D87-1671-4480-92D8-1F92964E4BF7}" type="presParOf" srcId="{F4467591-C0F0-414D-A098-44CA67B8C618}" destId="{FCF98879-DB98-4BE6-8181-AB959D1CBE50}" srcOrd="9" destOrd="0" presId="urn:microsoft.com/office/officeart/2005/8/layout/default"/>
    <dgm:cxn modelId="{EC8A3B8D-3403-4F68-A8A0-76030F48B52E}" type="presParOf" srcId="{F4467591-C0F0-414D-A098-44CA67B8C618}" destId="{5FF130AD-A71B-40F4-AF8F-3118BDDEBF5F}" srcOrd="10" destOrd="0" presId="urn:microsoft.com/office/officeart/2005/8/layout/default"/>
    <dgm:cxn modelId="{6D613E09-67C3-48E1-9E48-F9921BB0C369}" type="presParOf" srcId="{F4467591-C0F0-414D-A098-44CA67B8C618}" destId="{B574204D-E4AB-4A29-B3EC-686041ACDD48}" srcOrd="11" destOrd="0" presId="urn:microsoft.com/office/officeart/2005/8/layout/default"/>
    <dgm:cxn modelId="{2CBF25EE-2867-4551-9F9C-863A50510D77}" type="presParOf" srcId="{F4467591-C0F0-414D-A098-44CA67B8C618}" destId="{FDB510B7-E190-4EF5-A9BF-E2A60B8BCFEE}" srcOrd="12" destOrd="0" presId="urn:microsoft.com/office/officeart/2005/8/layout/default"/>
    <dgm:cxn modelId="{ACB87124-E2F2-4574-AC46-309E0EBA0989}" type="presParOf" srcId="{F4467591-C0F0-414D-A098-44CA67B8C618}" destId="{7EB0B0BC-29B6-4B28-9067-4E7F44335B2F}" srcOrd="13" destOrd="0" presId="urn:microsoft.com/office/officeart/2005/8/layout/default"/>
    <dgm:cxn modelId="{7E4D1D23-9435-4439-ABB9-2422D25EA3A4}" type="presParOf" srcId="{F4467591-C0F0-414D-A098-44CA67B8C618}" destId="{9E513B6D-7999-4B95-BCDC-F9D1BB0EFFB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43EF50-2981-4267-A782-1370BF6331A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45E833C-E3E5-4826-9814-9618A514C5C0}">
      <dgm:prSet/>
      <dgm:spPr>
        <a:solidFill>
          <a:schemeClr val="accent2">
            <a:lumMod val="20000"/>
            <a:lumOff val="80000"/>
          </a:schemeClr>
        </a:solidFill>
      </dgm:spPr>
      <dgm:t>
        <a:bodyPr/>
        <a:lstStyle/>
        <a:p>
          <a:r>
            <a:rPr lang="en-US" dirty="0">
              <a:solidFill>
                <a:schemeClr val="tx1"/>
              </a:solidFill>
            </a:rPr>
            <a:t>If you are </a:t>
          </a:r>
          <a:r>
            <a:rPr lang="en-US" i="1" u="sng" dirty="0">
              <a:solidFill>
                <a:schemeClr val="tx1"/>
              </a:solidFill>
            </a:rPr>
            <a:t>set apart</a:t>
          </a:r>
        </a:p>
      </dgm:t>
    </dgm:pt>
    <dgm:pt modelId="{802EF863-7840-4EA1-8F07-3F47D6601E6D}" type="parTrans" cxnId="{B0EDD746-9CA7-46C2-BD05-62F0615B95E5}">
      <dgm:prSet/>
      <dgm:spPr/>
      <dgm:t>
        <a:bodyPr/>
        <a:lstStyle/>
        <a:p>
          <a:endParaRPr lang="en-US"/>
        </a:p>
      </dgm:t>
    </dgm:pt>
    <dgm:pt modelId="{FB30CAE9-1587-40C1-B4BF-4DEF94323E80}" type="sibTrans" cxnId="{B0EDD746-9CA7-46C2-BD05-62F0615B95E5}">
      <dgm:prSet/>
      <dgm:spPr/>
      <dgm:t>
        <a:bodyPr/>
        <a:lstStyle/>
        <a:p>
          <a:endParaRPr lang="en-US"/>
        </a:p>
      </dgm:t>
    </dgm:pt>
    <dgm:pt modelId="{FE693C09-FB44-4909-A283-D2843AE4EAFD}">
      <dgm:prSet/>
      <dgm:spPr>
        <a:solidFill>
          <a:schemeClr val="accent6">
            <a:lumMod val="20000"/>
            <a:lumOff val="80000"/>
          </a:schemeClr>
        </a:solidFill>
      </dgm:spPr>
      <dgm:t>
        <a:bodyPr/>
        <a:lstStyle/>
        <a:p>
          <a:r>
            <a:rPr lang="en-US" dirty="0">
              <a:solidFill>
                <a:schemeClr val="tx1"/>
              </a:solidFill>
            </a:rPr>
            <a:t>If you are </a:t>
          </a:r>
          <a:r>
            <a:rPr lang="en-US" i="1" u="sng" dirty="0">
              <a:solidFill>
                <a:schemeClr val="tx1"/>
              </a:solidFill>
            </a:rPr>
            <a:t>isolated</a:t>
          </a:r>
        </a:p>
      </dgm:t>
    </dgm:pt>
    <dgm:pt modelId="{9C5588F1-1DA7-4ADD-B9A1-BA87912F5C8B}" type="parTrans" cxnId="{93FD5AE3-91D5-4BFB-8DA6-5AD98E1260B3}">
      <dgm:prSet/>
      <dgm:spPr/>
      <dgm:t>
        <a:bodyPr/>
        <a:lstStyle/>
        <a:p>
          <a:endParaRPr lang="en-US"/>
        </a:p>
      </dgm:t>
    </dgm:pt>
    <dgm:pt modelId="{8DE3425B-A867-4E39-9B07-FA933B4EEC86}" type="sibTrans" cxnId="{93FD5AE3-91D5-4BFB-8DA6-5AD98E1260B3}">
      <dgm:prSet/>
      <dgm:spPr/>
      <dgm:t>
        <a:bodyPr/>
        <a:lstStyle/>
        <a:p>
          <a:endParaRPr lang="en-US"/>
        </a:p>
      </dgm:t>
    </dgm:pt>
    <dgm:pt modelId="{AC1E8972-2017-43CA-A02C-011690EF96B6}">
      <dgm:prSet/>
      <dgm:spPr>
        <a:solidFill>
          <a:schemeClr val="accent4">
            <a:lumMod val="20000"/>
            <a:lumOff val="80000"/>
          </a:schemeClr>
        </a:solidFill>
      </dgm:spPr>
      <dgm:t>
        <a:bodyPr/>
        <a:lstStyle/>
        <a:p>
          <a:r>
            <a:rPr lang="en-US" dirty="0">
              <a:solidFill>
                <a:schemeClr val="tx1"/>
              </a:solidFill>
            </a:rPr>
            <a:t>If you're </a:t>
          </a:r>
          <a:r>
            <a:rPr lang="en-US" i="1" u="sng" dirty="0">
              <a:solidFill>
                <a:schemeClr val="tx1"/>
              </a:solidFill>
            </a:rPr>
            <a:t>not invited</a:t>
          </a:r>
        </a:p>
      </dgm:t>
    </dgm:pt>
    <dgm:pt modelId="{D6C14BE5-FD3E-4107-A014-A3721BE783DB}" type="parTrans" cxnId="{F223B8EC-4165-4A70-B2C9-B91CD926D3F1}">
      <dgm:prSet/>
      <dgm:spPr/>
      <dgm:t>
        <a:bodyPr/>
        <a:lstStyle/>
        <a:p>
          <a:endParaRPr lang="en-US"/>
        </a:p>
      </dgm:t>
    </dgm:pt>
    <dgm:pt modelId="{E4E2F993-B8B9-45DA-B4C0-03F37EBBDCB3}" type="sibTrans" cxnId="{F223B8EC-4165-4A70-B2C9-B91CD926D3F1}">
      <dgm:prSet/>
      <dgm:spPr/>
      <dgm:t>
        <a:bodyPr/>
        <a:lstStyle/>
        <a:p>
          <a:endParaRPr lang="en-US"/>
        </a:p>
      </dgm:t>
    </dgm:pt>
    <dgm:pt modelId="{A3921148-6D82-4C49-8A5F-B195732C613A}">
      <dgm:prSet/>
      <dgm:spPr>
        <a:solidFill>
          <a:schemeClr val="accent5">
            <a:lumMod val="20000"/>
            <a:lumOff val="80000"/>
          </a:schemeClr>
        </a:solidFill>
      </dgm:spPr>
      <dgm:t>
        <a:bodyPr/>
        <a:lstStyle/>
        <a:p>
          <a:r>
            <a:rPr lang="en-US" dirty="0">
              <a:solidFill>
                <a:schemeClr val="tx1"/>
              </a:solidFill>
            </a:rPr>
            <a:t>If you’re </a:t>
          </a:r>
          <a:r>
            <a:rPr lang="en-US" i="1" u="sng" dirty="0">
              <a:solidFill>
                <a:schemeClr val="tx1"/>
              </a:solidFill>
            </a:rPr>
            <a:t>ignored</a:t>
          </a:r>
        </a:p>
      </dgm:t>
    </dgm:pt>
    <dgm:pt modelId="{4D7A3327-F85A-4BC9-84D9-E5AB4BAE4B4F}" type="parTrans" cxnId="{BF1B7CDF-E31F-4997-9E91-3E2075CA3B92}">
      <dgm:prSet/>
      <dgm:spPr/>
      <dgm:t>
        <a:bodyPr/>
        <a:lstStyle/>
        <a:p>
          <a:endParaRPr lang="en-US"/>
        </a:p>
      </dgm:t>
    </dgm:pt>
    <dgm:pt modelId="{0FA3C741-EE19-430B-9A5D-B43EDB4C1BDA}" type="sibTrans" cxnId="{BF1B7CDF-E31F-4997-9E91-3E2075CA3B92}">
      <dgm:prSet/>
      <dgm:spPr/>
      <dgm:t>
        <a:bodyPr/>
        <a:lstStyle/>
        <a:p>
          <a:endParaRPr lang="en-US"/>
        </a:p>
      </dgm:t>
    </dgm:pt>
    <dgm:pt modelId="{06A424A2-719A-4201-A055-E997B46F9B1B}">
      <dgm:prSet/>
      <dgm:spPr>
        <a:solidFill>
          <a:schemeClr val="accent2">
            <a:lumMod val="20000"/>
            <a:lumOff val="80000"/>
          </a:schemeClr>
        </a:solidFill>
      </dgm:spPr>
      <dgm:t>
        <a:bodyPr/>
        <a:lstStyle/>
        <a:p>
          <a:r>
            <a:rPr lang="en-US" dirty="0">
              <a:solidFill>
                <a:schemeClr val="tx1"/>
              </a:solidFill>
            </a:rPr>
            <a:t>If you are </a:t>
          </a:r>
          <a:r>
            <a:rPr lang="en-US" i="1" u="sng" dirty="0">
              <a:solidFill>
                <a:schemeClr val="tx1"/>
              </a:solidFill>
            </a:rPr>
            <a:t>patronized</a:t>
          </a:r>
        </a:p>
      </dgm:t>
    </dgm:pt>
    <dgm:pt modelId="{F56821F8-8DC1-40D9-BB78-97C958E2AF90}" type="parTrans" cxnId="{697661C8-837D-438B-9468-64391E60BEB1}">
      <dgm:prSet/>
      <dgm:spPr/>
      <dgm:t>
        <a:bodyPr/>
        <a:lstStyle/>
        <a:p>
          <a:endParaRPr lang="en-US"/>
        </a:p>
      </dgm:t>
    </dgm:pt>
    <dgm:pt modelId="{64E96E91-3204-4223-BBB1-A2F4F99796F4}" type="sibTrans" cxnId="{697661C8-837D-438B-9468-64391E60BEB1}">
      <dgm:prSet/>
      <dgm:spPr/>
      <dgm:t>
        <a:bodyPr/>
        <a:lstStyle/>
        <a:p>
          <a:endParaRPr lang="en-US"/>
        </a:p>
      </dgm:t>
    </dgm:pt>
    <dgm:pt modelId="{B8F54AE8-05AC-4DC1-B6F6-B1CAA31159B6}" type="pres">
      <dgm:prSet presAssocID="{0D43EF50-2981-4267-A782-1370BF6331A0}" presName="linear" presStyleCnt="0">
        <dgm:presLayoutVars>
          <dgm:animLvl val="lvl"/>
          <dgm:resizeHandles val="exact"/>
        </dgm:presLayoutVars>
      </dgm:prSet>
      <dgm:spPr/>
      <dgm:t>
        <a:bodyPr/>
        <a:lstStyle/>
        <a:p>
          <a:endParaRPr lang="en-US"/>
        </a:p>
      </dgm:t>
    </dgm:pt>
    <dgm:pt modelId="{D17E2234-1B3C-4B31-9A26-0C60E337B2A5}" type="pres">
      <dgm:prSet presAssocID="{845E833C-E3E5-4826-9814-9618A514C5C0}" presName="parentText" presStyleLbl="node1" presStyleIdx="0" presStyleCnt="5">
        <dgm:presLayoutVars>
          <dgm:chMax val="0"/>
          <dgm:bulletEnabled val="1"/>
        </dgm:presLayoutVars>
      </dgm:prSet>
      <dgm:spPr/>
      <dgm:t>
        <a:bodyPr/>
        <a:lstStyle/>
        <a:p>
          <a:endParaRPr lang="en-US"/>
        </a:p>
      </dgm:t>
    </dgm:pt>
    <dgm:pt modelId="{DA3CC6E3-81FA-4C7C-B875-76B6653A15FF}" type="pres">
      <dgm:prSet presAssocID="{FB30CAE9-1587-40C1-B4BF-4DEF94323E80}" presName="spacer" presStyleCnt="0"/>
      <dgm:spPr/>
    </dgm:pt>
    <dgm:pt modelId="{E1FBC942-945F-47C5-B519-FBD295A63848}" type="pres">
      <dgm:prSet presAssocID="{FE693C09-FB44-4909-A283-D2843AE4EAFD}" presName="parentText" presStyleLbl="node1" presStyleIdx="1" presStyleCnt="5" custLinFactNeighborX="8082" custLinFactNeighborY="-20856">
        <dgm:presLayoutVars>
          <dgm:chMax val="0"/>
          <dgm:bulletEnabled val="1"/>
        </dgm:presLayoutVars>
      </dgm:prSet>
      <dgm:spPr/>
      <dgm:t>
        <a:bodyPr/>
        <a:lstStyle/>
        <a:p>
          <a:endParaRPr lang="en-US"/>
        </a:p>
      </dgm:t>
    </dgm:pt>
    <dgm:pt modelId="{29AB406E-2AC8-4EDF-9480-FDE636563842}" type="pres">
      <dgm:prSet presAssocID="{8DE3425B-A867-4E39-9B07-FA933B4EEC86}" presName="spacer" presStyleCnt="0"/>
      <dgm:spPr/>
    </dgm:pt>
    <dgm:pt modelId="{5A2F703C-22D1-41E3-8D4A-454806ED0905}" type="pres">
      <dgm:prSet presAssocID="{AC1E8972-2017-43CA-A02C-011690EF96B6}" presName="parentText" presStyleLbl="node1" presStyleIdx="2" presStyleCnt="5">
        <dgm:presLayoutVars>
          <dgm:chMax val="0"/>
          <dgm:bulletEnabled val="1"/>
        </dgm:presLayoutVars>
      </dgm:prSet>
      <dgm:spPr/>
      <dgm:t>
        <a:bodyPr/>
        <a:lstStyle/>
        <a:p>
          <a:endParaRPr lang="en-US"/>
        </a:p>
      </dgm:t>
    </dgm:pt>
    <dgm:pt modelId="{5AC2F6FF-F3EC-4BC2-90E4-9660D1BB4140}" type="pres">
      <dgm:prSet presAssocID="{E4E2F993-B8B9-45DA-B4C0-03F37EBBDCB3}" presName="spacer" presStyleCnt="0"/>
      <dgm:spPr/>
    </dgm:pt>
    <dgm:pt modelId="{1484D8A8-7714-479F-BA07-8A4E8DD67B49}" type="pres">
      <dgm:prSet presAssocID="{A3921148-6D82-4C49-8A5F-B195732C613A}" presName="parentText" presStyleLbl="node1" presStyleIdx="3" presStyleCnt="5">
        <dgm:presLayoutVars>
          <dgm:chMax val="0"/>
          <dgm:bulletEnabled val="1"/>
        </dgm:presLayoutVars>
      </dgm:prSet>
      <dgm:spPr/>
      <dgm:t>
        <a:bodyPr/>
        <a:lstStyle/>
        <a:p>
          <a:endParaRPr lang="en-US"/>
        </a:p>
      </dgm:t>
    </dgm:pt>
    <dgm:pt modelId="{1C02BCA1-112A-4619-8E52-18A32D7CD02F}" type="pres">
      <dgm:prSet presAssocID="{0FA3C741-EE19-430B-9A5D-B43EDB4C1BDA}" presName="spacer" presStyleCnt="0"/>
      <dgm:spPr/>
    </dgm:pt>
    <dgm:pt modelId="{48E0AE9F-BCDB-4FA0-9839-F11374BFD246}" type="pres">
      <dgm:prSet presAssocID="{06A424A2-719A-4201-A055-E997B46F9B1B}" presName="parentText" presStyleLbl="node1" presStyleIdx="4" presStyleCnt="5" custLinFactNeighborX="1519" custLinFactNeighborY="-51585">
        <dgm:presLayoutVars>
          <dgm:chMax val="0"/>
          <dgm:bulletEnabled val="1"/>
        </dgm:presLayoutVars>
      </dgm:prSet>
      <dgm:spPr/>
      <dgm:t>
        <a:bodyPr/>
        <a:lstStyle/>
        <a:p>
          <a:endParaRPr lang="en-US"/>
        </a:p>
      </dgm:t>
    </dgm:pt>
  </dgm:ptLst>
  <dgm:cxnLst>
    <dgm:cxn modelId="{71938FD8-EF74-49B0-82CF-C142A341BD33}" type="presOf" srcId="{A3921148-6D82-4C49-8A5F-B195732C613A}" destId="{1484D8A8-7714-479F-BA07-8A4E8DD67B49}" srcOrd="0" destOrd="0" presId="urn:microsoft.com/office/officeart/2005/8/layout/vList2"/>
    <dgm:cxn modelId="{CC2612E8-AB2C-4AE7-B26A-566E88D65A2B}" type="presOf" srcId="{FE693C09-FB44-4909-A283-D2843AE4EAFD}" destId="{E1FBC942-945F-47C5-B519-FBD295A63848}" srcOrd="0" destOrd="0" presId="urn:microsoft.com/office/officeart/2005/8/layout/vList2"/>
    <dgm:cxn modelId="{C856F7D0-33D7-46F2-B37D-4A00F949CFB4}" type="presOf" srcId="{06A424A2-719A-4201-A055-E997B46F9B1B}" destId="{48E0AE9F-BCDB-4FA0-9839-F11374BFD246}" srcOrd="0" destOrd="0" presId="urn:microsoft.com/office/officeart/2005/8/layout/vList2"/>
    <dgm:cxn modelId="{F223B8EC-4165-4A70-B2C9-B91CD926D3F1}" srcId="{0D43EF50-2981-4267-A782-1370BF6331A0}" destId="{AC1E8972-2017-43CA-A02C-011690EF96B6}" srcOrd="2" destOrd="0" parTransId="{D6C14BE5-FD3E-4107-A014-A3721BE783DB}" sibTransId="{E4E2F993-B8B9-45DA-B4C0-03F37EBBDCB3}"/>
    <dgm:cxn modelId="{93FD5AE3-91D5-4BFB-8DA6-5AD98E1260B3}" srcId="{0D43EF50-2981-4267-A782-1370BF6331A0}" destId="{FE693C09-FB44-4909-A283-D2843AE4EAFD}" srcOrd="1" destOrd="0" parTransId="{9C5588F1-1DA7-4ADD-B9A1-BA87912F5C8B}" sibTransId="{8DE3425B-A867-4E39-9B07-FA933B4EEC86}"/>
    <dgm:cxn modelId="{BF1B7CDF-E31F-4997-9E91-3E2075CA3B92}" srcId="{0D43EF50-2981-4267-A782-1370BF6331A0}" destId="{A3921148-6D82-4C49-8A5F-B195732C613A}" srcOrd="3" destOrd="0" parTransId="{4D7A3327-F85A-4BC9-84D9-E5AB4BAE4B4F}" sibTransId="{0FA3C741-EE19-430B-9A5D-B43EDB4C1BDA}"/>
    <dgm:cxn modelId="{697661C8-837D-438B-9468-64391E60BEB1}" srcId="{0D43EF50-2981-4267-A782-1370BF6331A0}" destId="{06A424A2-719A-4201-A055-E997B46F9B1B}" srcOrd="4" destOrd="0" parTransId="{F56821F8-8DC1-40D9-BB78-97C958E2AF90}" sibTransId="{64E96E91-3204-4223-BBB1-A2F4F99796F4}"/>
    <dgm:cxn modelId="{35323390-D5D8-4DD4-93C1-6DA7A816ACF5}" type="presOf" srcId="{845E833C-E3E5-4826-9814-9618A514C5C0}" destId="{D17E2234-1B3C-4B31-9A26-0C60E337B2A5}" srcOrd="0" destOrd="0" presId="urn:microsoft.com/office/officeart/2005/8/layout/vList2"/>
    <dgm:cxn modelId="{D0F842C3-3B23-46EE-AF5F-FA7E58EA106C}" type="presOf" srcId="{AC1E8972-2017-43CA-A02C-011690EF96B6}" destId="{5A2F703C-22D1-41E3-8D4A-454806ED0905}" srcOrd="0" destOrd="0" presId="urn:microsoft.com/office/officeart/2005/8/layout/vList2"/>
    <dgm:cxn modelId="{B0EDD746-9CA7-46C2-BD05-62F0615B95E5}" srcId="{0D43EF50-2981-4267-A782-1370BF6331A0}" destId="{845E833C-E3E5-4826-9814-9618A514C5C0}" srcOrd="0" destOrd="0" parTransId="{802EF863-7840-4EA1-8F07-3F47D6601E6D}" sibTransId="{FB30CAE9-1587-40C1-B4BF-4DEF94323E80}"/>
    <dgm:cxn modelId="{95795109-4885-4F62-8D6F-2FE4D94E9844}" type="presOf" srcId="{0D43EF50-2981-4267-A782-1370BF6331A0}" destId="{B8F54AE8-05AC-4DC1-B6F6-B1CAA31159B6}" srcOrd="0" destOrd="0" presId="urn:microsoft.com/office/officeart/2005/8/layout/vList2"/>
    <dgm:cxn modelId="{744ADD77-5A89-4D33-9348-1AC53371C591}" type="presParOf" srcId="{B8F54AE8-05AC-4DC1-B6F6-B1CAA31159B6}" destId="{D17E2234-1B3C-4B31-9A26-0C60E337B2A5}" srcOrd="0" destOrd="0" presId="urn:microsoft.com/office/officeart/2005/8/layout/vList2"/>
    <dgm:cxn modelId="{EB35CBCC-BB78-4D07-8F7D-E741DD843E9C}" type="presParOf" srcId="{B8F54AE8-05AC-4DC1-B6F6-B1CAA31159B6}" destId="{DA3CC6E3-81FA-4C7C-B875-76B6653A15FF}" srcOrd="1" destOrd="0" presId="urn:microsoft.com/office/officeart/2005/8/layout/vList2"/>
    <dgm:cxn modelId="{77430029-11EB-4F46-AEC5-197C29F49E63}" type="presParOf" srcId="{B8F54AE8-05AC-4DC1-B6F6-B1CAA31159B6}" destId="{E1FBC942-945F-47C5-B519-FBD295A63848}" srcOrd="2" destOrd="0" presId="urn:microsoft.com/office/officeart/2005/8/layout/vList2"/>
    <dgm:cxn modelId="{2576A2A5-68CF-43DD-852C-414FAD69C102}" type="presParOf" srcId="{B8F54AE8-05AC-4DC1-B6F6-B1CAA31159B6}" destId="{29AB406E-2AC8-4EDF-9480-FDE636563842}" srcOrd="3" destOrd="0" presId="urn:microsoft.com/office/officeart/2005/8/layout/vList2"/>
    <dgm:cxn modelId="{D031BB00-FEFE-4546-86D3-D49B514855AA}" type="presParOf" srcId="{B8F54AE8-05AC-4DC1-B6F6-B1CAA31159B6}" destId="{5A2F703C-22D1-41E3-8D4A-454806ED0905}" srcOrd="4" destOrd="0" presId="urn:microsoft.com/office/officeart/2005/8/layout/vList2"/>
    <dgm:cxn modelId="{44E2B211-2187-4D90-A10D-A9938C36756C}" type="presParOf" srcId="{B8F54AE8-05AC-4DC1-B6F6-B1CAA31159B6}" destId="{5AC2F6FF-F3EC-4BC2-90E4-9660D1BB4140}" srcOrd="5" destOrd="0" presId="urn:microsoft.com/office/officeart/2005/8/layout/vList2"/>
    <dgm:cxn modelId="{9B9ECF5E-37D6-4F6E-917F-1B70FB3FF674}" type="presParOf" srcId="{B8F54AE8-05AC-4DC1-B6F6-B1CAA31159B6}" destId="{1484D8A8-7714-479F-BA07-8A4E8DD67B49}" srcOrd="6" destOrd="0" presId="urn:microsoft.com/office/officeart/2005/8/layout/vList2"/>
    <dgm:cxn modelId="{C66DD8D6-C62C-47D0-925B-A5288F34890D}" type="presParOf" srcId="{B8F54AE8-05AC-4DC1-B6F6-B1CAA31159B6}" destId="{1C02BCA1-112A-4619-8E52-18A32D7CD02F}" srcOrd="7" destOrd="0" presId="urn:microsoft.com/office/officeart/2005/8/layout/vList2"/>
    <dgm:cxn modelId="{E979F869-679A-4F0A-A4B9-B20FAFAAB4AC}" type="presParOf" srcId="{B8F54AE8-05AC-4DC1-B6F6-B1CAA31159B6}" destId="{48E0AE9F-BCDB-4FA0-9839-F11374BFD24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3C85BB-AF45-48F6-9178-7204D3093524}"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935C1ACC-58F3-4EC1-B514-EEF89242BCD3}">
      <dgm:prSet phldrT="[Text]" custT="1"/>
      <dgm:spPr>
        <a:solidFill>
          <a:schemeClr val="accent4">
            <a:lumMod val="20000"/>
            <a:lumOff val="80000"/>
          </a:schemeClr>
        </a:solidFill>
      </dgm:spPr>
      <dgm:t>
        <a:bodyPr/>
        <a:lstStyle/>
        <a:p>
          <a:r>
            <a:rPr lang="en-US" sz="1600" b="1" i="0" baseline="0" dirty="0">
              <a:solidFill>
                <a:schemeClr val="tx1"/>
              </a:solidFill>
              <a:latin typeface="Calibri Light" panose="020F0302020204030204" pitchFamily="34" charset="0"/>
            </a:rPr>
            <a:t>Begin with the           person with the disability </a:t>
          </a:r>
        </a:p>
      </dgm:t>
    </dgm:pt>
    <dgm:pt modelId="{D63300D5-986C-41F9-ACB7-21583C4A8A60}" type="parTrans" cxnId="{AEDCBE2D-A529-475E-AA74-070602F6EBF3}">
      <dgm:prSet/>
      <dgm:spPr/>
      <dgm:t>
        <a:bodyPr/>
        <a:lstStyle/>
        <a:p>
          <a:endParaRPr lang="en-US"/>
        </a:p>
      </dgm:t>
    </dgm:pt>
    <dgm:pt modelId="{2ACF9D72-BC70-4B95-94BD-C168ACBE6FB0}" type="sibTrans" cxnId="{AEDCBE2D-A529-475E-AA74-070602F6EBF3}">
      <dgm:prSet/>
      <dgm:spPr/>
      <dgm:t>
        <a:bodyPr/>
        <a:lstStyle/>
        <a:p>
          <a:endParaRPr lang="en-US"/>
        </a:p>
      </dgm:t>
    </dgm:pt>
    <dgm:pt modelId="{5BC9A895-5CED-4148-BD09-DC652038B625}">
      <dgm:prSet phldrT="[Text]" custT="1"/>
      <dgm:spPr>
        <a:solidFill>
          <a:schemeClr val="accent4">
            <a:lumMod val="20000"/>
            <a:lumOff val="80000"/>
          </a:schemeClr>
        </a:solidFill>
      </dgm:spPr>
      <dgm:t>
        <a:bodyPr/>
        <a:lstStyle/>
        <a:p>
          <a:r>
            <a:rPr lang="en-US" sz="1600" b="1" i="0" baseline="0" dirty="0">
              <a:solidFill>
                <a:schemeClr val="tx1"/>
              </a:solidFill>
              <a:latin typeface="Calibri Light" panose="020F0302020204030204" pitchFamily="34" charset="0"/>
            </a:rPr>
            <a:t>Look for a friend/advocate who matches their needs, interests and desires</a:t>
          </a:r>
          <a:r>
            <a:rPr lang="en-US" sz="1600" b="1" i="0" dirty="0">
              <a:latin typeface="Calibri Light" panose="020F0302020204030204" pitchFamily="34" charset="0"/>
            </a:rPr>
            <a:t>. </a:t>
          </a:r>
        </a:p>
      </dgm:t>
    </dgm:pt>
    <dgm:pt modelId="{6C924086-299C-4CD9-BF1C-BD9F36AD2EC2}" type="parTrans" cxnId="{375039F2-29C7-4148-9D7C-2BCA35B69A02}">
      <dgm:prSet/>
      <dgm:spPr/>
      <dgm:t>
        <a:bodyPr/>
        <a:lstStyle/>
        <a:p>
          <a:endParaRPr lang="en-US"/>
        </a:p>
      </dgm:t>
    </dgm:pt>
    <dgm:pt modelId="{03F304E9-3732-4CF7-9120-B97FFA1C69FF}" type="sibTrans" cxnId="{375039F2-29C7-4148-9D7C-2BCA35B69A02}">
      <dgm:prSet/>
      <dgm:spPr/>
      <dgm:t>
        <a:bodyPr/>
        <a:lstStyle/>
        <a:p>
          <a:endParaRPr lang="en-US"/>
        </a:p>
      </dgm:t>
    </dgm:pt>
    <dgm:pt modelId="{FAAE51B6-75B0-4E03-AA89-9A8EE17F42AE}">
      <dgm:prSet phldrT="[Text]"/>
      <dgm:spPr>
        <a:solidFill>
          <a:schemeClr val="accent4">
            <a:lumMod val="20000"/>
            <a:lumOff val="80000"/>
          </a:schemeClr>
        </a:solidFill>
      </dgm:spPr>
      <dgm:t>
        <a:bodyPr/>
        <a:lstStyle/>
        <a:p>
          <a:r>
            <a:rPr lang="en-US" b="1" baseline="0" dirty="0">
              <a:solidFill>
                <a:schemeClr val="tx1"/>
              </a:solidFill>
              <a:latin typeface="Calibri Light" panose="020F0302020204030204" pitchFamily="34" charset="0"/>
            </a:rPr>
            <a:t>Relevant background information is provided  about their potential friend</a:t>
          </a:r>
        </a:p>
      </dgm:t>
    </dgm:pt>
    <dgm:pt modelId="{8C3ED253-D8C4-4BDB-8B82-CC6D68758AC5}" type="parTrans" cxnId="{C68FD510-4F2F-462A-8D9F-CA359292CDFF}">
      <dgm:prSet/>
      <dgm:spPr/>
      <dgm:t>
        <a:bodyPr/>
        <a:lstStyle/>
        <a:p>
          <a:endParaRPr lang="en-US"/>
        </a:p>
      </dgm:t>
    </dgm:pt>
    <dgm:pt modelId="{479425E5-909F-4687-821E-CC153132159A}" type="sibTrans" cxnId="{C68FD510-4F2F-462A-8D9F-CA359292CDFF}">
      <dgm:prSet/>
      <dgm:spPr/>
      <dgm:t>
        <a:bodyPr/>
        <a:lstStyle/>
        <a:p>
          <a:endParaRPr lang="en-US"/>
        </a:p>
      </dgm:t>
    </dgm:pt>
    <dgm:pt modelId="{42B218D5-6606-4115-BF01-048917249A6D}">
      <dgm:prSet phldrT="[Text]"/>
      <dgm:spPr>
        <a:solidFill>
          <a:schemeClr val="accent4">
            <a:lumMod val="20000"/>
            <a:lumOff val="80000"/>
          </a:schemeClr>
        </a:solidFill>
      </dgm:spPr>
      <dgm:t>
        <a:bodyPr/>
        <a:lstStyle/>
        <a:p>
          <a:r>
            <a:rPr lang="en-US" b="1" dirty="0">
              <a:solidFill>
                <a:schemeClr val="tx1"/>
              </a:solidFill>
              <a:latin typeface="Calibri Light" panose="020F0302020204030204" pitchFamily="34" charset="0"/>
              <a:cs typeface="Calibri Light" panose="020F0302020204030204" pitchFamily="34" charset="0"/>
            </a:rPr>
            <a:t>The two potential friends meet as an introduction </a:t>
          </a:r>
        </a:p>
      </dgm:t>
    </dgm:pt>
    <dgm:pt modelId="{27298C59-6481-4141-9629-A1F706AC5CA4}" type="parTrans" cxnId="{0B142A37-1077-4FE3-B556-84C2DB159AF5}">
      <dgm:prSet/>
      <dgm:spPr/>
      <dgm:t>
        <a:bodyPr/>
        <a:lstStyle/>
        <a:p>
          <a:endParaRPr lang="en-US"/>
        </a:p>
      </dgm:t>
    </dgm:pt>
    <dgm:pt modelId="{EB09FA37-1704-482C-846D-AB0F829B12CD}" type="sibTrans" cxnId="{0B142A37-1077-4FE3-B556-84C2DB159AF5}">
      <dgm:prSet/>
      <dgm:spPr/>
      <dgm:t>
        <a:bodyPr/>
        <a:lstStyle/>
        <a:p>
          <a:endParaRPr lang="en-US"/>
        </a:p>
      </dgm:t>
    </dgm:pt>
    <dgm:pt modelId="{37E913B8-827A-46E5-AD11-A072726F12BD}">
      <dgm:prSet phldrT="[Text]" custT="1"/>
      <dgm:spPr>
        <a:solidFill>
          <a:schemeClr val="accent4">
            <a:lumMod val="20000"/>
            <a:lumOff val="80000"/>
          </a:schemeClr>
        </a:solidFill>
      </dgm:spPr>
      <dgm:t>
        <a:bodyPr/>
        <a:lstStyle/>
        <a:p>
          <a:r>
            <a:rPr lang="en-US" sz="1600" b="1" i="0" baseline="0" dirty="0">
              <a:solidFill>
                <a:schemeClr val="tx1"/>
              </a:solidFill>
              <a:latin typeface="Calibri Light" panose="020F0302020204030204" pitchFamily="34" charset="0"/>
            </a:rPr>
            <a:t>Staff take a background role to allow the friendship to blossom </a:t>
          </a:r>
        </a:p>
      </dgm:t>
    </dgm:pt>
    <dgm:pt modelId="{BFBAF7A6-0577-4BF6-86A2-3033AF06230A}" type="parTrans" cxnId="{1899122B-6622-47D2-8AAF-7D541BD8F04A}">
      <dgm:prSet/>
      <dgm:spPr/>
      <dgm:t>
        <a:bodyPr/>
        <a:lstStyle/>
        <a:p>
          <a:endParaRPr lang="en-US"/>
        </a:p>
      </dgm:t>
    </dgm:pt>
    <dgm:pt modelId="{2074ED28-D96D-494D-917F-3A94E2AAC4A6}" type="sibTrans" cxnId="{1899122B-6622-47D2-8AAF-7D541BD8F04A}">
      <dgm:prSet/>
      <dgm:spPr/>
      <dgm:t>
        <a:bodyPr/>
        <a:lstStyle/>
        <a:p>
          <a:endParaRPr lang="en-US"/>
        </a:p>
      </dgm:t>
    </dgm:pt>
    <dgm:pt modelId="{2256E128-440D-4680-8C7C-C693B7F93345}" type="pres">
      <dgm:prSet presAssocID="{313C85BB-AF45-48F6-9178-7204D3093524}" presName="diagram" presStyleCnt="0">
        <dgm:presLayoutVars>
          <dgm:dir/>
          <dgm:resizeHandles val="exact"/>
        </dgm:presLayoutVars>
      </dgm:prSet>
      <dgm:spPr/>
      <dgm:t>
        <a:bodyPr/>
        <a:lstStyle/>
        <a:p>
          <a:endParaRPr lang="en-US"/>
        </a:p>
      </dgm:t>
    </dgm:pt>
    <dgm:pt modelId="{6548A6F4-AB0E-414C-9015-145AF71E3CC8}" type="pres">
      <dgm:prSet presAssocID="{935C1ACC-58F3-4EC1-B514-EEF89242BCD3}" presName="node" presStyleLbl="node1" presStyleIdx="0" presStyleCnt="5">
        <dgm:presLayoutVars>
          <dgm:bulletEnabled val="1"/>
        </dgm:presLayoutVars>
      </dgm:prSet>
      <dgm:spPr/>
      <dgm:t>
        <a:bodyPr/>
        <a:lstStyle/>
        <a:p>
          <a:endParaRPr lang="en-US"/>
        </a:p>
      </dgm:t>
    </dgm:pt>
    <dgm:pt modelId="{FFA932EE-AEB2-4C85-A6FF-88B76881780D}" type="pres">
      <dgm:prSet presAssocID="{2ACF9D72-BC70-4B95-94BD-C168ACBE6FB0}" presName="sibTrans" presStyleCnt="0"/>
      <dgm:spPr/>
    </dgm:pt>
    <dgm:pt modelId="{683A4A02-C14A-4B5B-AC3F-FD0008C2047F}" type="pres">
      <dgm:prSet presAssocID="{5BC9A895-5CED-4148-BD09-DC652038B625}" presName="node" presStyleLbl="node1" presStyleIdx="1" presStyleCnt="5" custScaleX="110098" custScaleY="93922" custLinFactNeighborX="7319" custLinFactNeighborY="-3145">
        <dgm:presLayoutVars>
          <dgm:bulletEnabled val="1"/>
        </dgm:presLayoutVars>
      </dgm:prSet>
      <dgm:spPr/>
      <dgm:t>
        <a:bodyPr/>
        <a:lstStyle/>
        <a:p>
          <a:endParaRPr lang="en-US"/>
        </a:p>
      </dgm:t>
    </dgm:pt>
    <dgm:pt modelId="{7A0A0904-F925-4994-B18B-62A5A3C95808}" type="pres">
      <dgm:prSet presAssocID="{03F304E9-3732-4CF7-9120-B97FFA1C69FF}" presName="sibTrans" presStyleCnt="0"/>
      <dgm:spPr/>
    </dgm:pt>
    <dgm:pt modelId="{A5C6355A-6BB2-4BF9-A6CF-4AD8A80D5218}" type="pres">
      <dgm:prSet presAssocID="{FAAE51B6-75B0-4E03-AA89-9A8EE17F42AE}" presName="node" presStyleLbl="node1" presStyleIdx="2" presStyleCnt="5">
        <dgm:presLayoutVars>
          <dgm:bulletEnabled val="1"/>
        </dgm:presLayoutVars>
      </dgm:prSet>
      <dgm:spPr/>
      <dgm:t>
        <a:bodyPr/>
        <a:lstStyle/>
        <a:p>
          <a:endParaRPr lang="en-US"/>
        </a:p>
      </dgm:t>
    </dgm:pt>
    <dgm:pt modelId="{29633C98-C544-4CF1-9730-82E48F8D53A0}" type="pres">
      <dgm:prSet presAssocID="{479425E5-909F-4687-821E-CC153132159A}" presName="sibTrans" presStyleCnt="0"/>
      <dgm:spPr/>
    </dgm:pt>
    <dgm:pt modelId="{00E6FFE7-024D-4661-B81F-02DE0F95A442}" type="pres">
      <dgm:prSet presAssocID="{42B218D5-6606-4115-BF01-048917249A6D}" presName="node" presStyleLbl="node1" presStyleIdx="3" presStyleCnt="5">
        <dgm:presLayoutVars>
          <dgm:bulletEnabled val="1"/>
        </dgm:presLayoutVars>
      </dgm:prSet>
      <dgm:spPr/>
      <dgm:t>
        <a:bodyPr/>
        <a:lstStyle/>
        <a:p>
          <a:endParaRPr lang="en-US"/>
        </a:p>
      </dgm:t>
    </dgm:pt>
    <dgm:pt modelId="{9BF6517F-C28D-4582-B9F1-4A1C442CA768}" type="pres">
      <dgm:prSet presAssocID="{EB09FA37-1704-482C-846D-AB0F829B12CD}" presName="sibTrans" presStyleCnt="0"/>
      <dgm:spPr/>
    </dgm:pt>
    <dgm:pt modelId="{D8ED4C02-268D-4A65-BDD3-B7839A689AD5}" type="pres">
      <dgm:prSet presAssocID="{37E913B8-827A-46E5-AD11-A072726F12BD}" presName="node" presStyleLbl="node1" presStyleIdx="4" presStyleCnt="5">
        <dgm:presLayoutVars>
          <dgm:bulletEnabled val="1"/>
        </dgm:presLayoutVars>
      </dgm:prSet>
      <dgm:spPr/>
      <dgm:t>
        <a:bodyPr/>
        <a:lstStyle/>
        <a:p>
          <a:endParaRPr lang="en-US"/>
        </a:p>
      </dgm:t>
    </dgm:pt>
  </dgm:ptLst>
  <dgm:cxnLst>
    <dgm:cxn modelId="{0B142A37-1077-4FE3-B556-84C2DB159AF5}" srcId="{313C85BB-AF45-48F6-9178-7204D3093524}" destId="{42B218D5-6606-4115-BF01-048917249A6D}" srcOrd="3" destOrd="0" parTransId="{27298C59-6481-4141-9629-A1F706AC5CA4}" sibTransId="{EB09FA37-1704-482C-846D-AB0F829B12CD}"/>
    <dgm:cxn modelId="{34ABC90D-8A42-4073-B5A3-24DC3ED189A5}" type="presOf" srcId="{37E913B8-827A-46E5-AD11-A072726F12BD}" destId="{D8ED4C02-268D-4A65-BDD3-B7839A689AD5}" srcOrd="0" destOrd="0" presId="urn:microsoft.com/office/officeart/2005/8/layout/default"/>
    <dgm:cxn modelId="{375039F2-29C7-4148-9D7C-2BCA35B69A02}" srcId="{313C85BB-AF45-48F6-9178-7204D3093524}" destId="{5BC9A895-5CED-4148-BD09-DC652038B625}" srcOrd="1" destOrd="0" parTransId="{6C924086-299C-4CD9-BF1C-BD9F36AD2EC2}" sibTransId="{03F304E9-3732-4CF7-9120-B97FFA1C69FF}"/>
    <dgm:cxn modelId="{AEDCBE2D-A529-475E-AA74-070602F6EBF3}" srcId="{313C85BB-AF45-48F6-9178-7204D3093524}" destId="{935C1ACC-58F3-4EC1-B514-EEF89242BCD3}" srcOrd="0" destOrd="0" parTransId="{D63300D5-986C-41F9-ACB7-21583C4A8A60}" sibTransId="{2ACF9D72-BC70-4B95-94BD-C168ACBE6FB0}"/>
    <dgm:cxn modelId="{9EEF1770-982D-4F9E-86B3-853AAA40E528}" type="presOf" srcId="{FAAE51B6-75B0-4E03-AA89-9A8EE17F42AE}" destId="{A5C6355A-6BB2-4BF9-A6CF-4AD8A80D5218}" srcOrd="0" destOrd="0" presId="urn:microsoft.com/office/officeart/2005/8/layout/default"/>
    <dgm:cxn modelId="{39F327B9-D8D3-46D5-ABFF-B79A75F5C6D5}" type="presOf" srcId="{42B218D5-6606-4115-BF01-048917249A6D}" destId="{00E6FFE7-024D-4661-B81F-02DE0F95A442}" srcOrd="0" destOrd="0" presId="urn:microsoft.com/office/officeart/2005/8/layout/default"/>
    <dgm:cxn modelId="{64091184-A8BB-4E93-A7B9-6822CD6369C2}" type="presOf" srcId="{5BC9A895-5CED-4148-BD09-DC652038B625}" destId="{683A4A02-C14A-4B5B-AC3F-FD0008C2047F}" srcOrd="0" destOrd="0" presId="urn:microsoft.com/office/officeart/2005/8/layout/default"/>
    <dgm:cxn modelId="{E59BCFC6-30E5-4CC5-A02A-2059FEE8F761}" type="presOf" srcId="{313C85BB-AF45-48F6-9178-7204D3093524}" destId="{2256E128-440D-4680-8C7C-C693B7F93345}" srcOrd="0" destOrd="0" presId="urn:microsoft.com/office/officeart/2005/8/layout/default"/>
    <dgm:cxn modelId="{037CDA57-EBEF-4454-BB01-3CF282B3F8DD}" type="presOf" srcId="{935C1ACC-58F3-4EC1-B514-EEF89242BCD3}" destId="{6548A6F4-AB0E-414C-9015-145AF71E3CC8}" srcOrd="0" destOrd="0" presId="urn:microsoft.com/office/officeart/2005/8/layout/default"/>
    <dgm:cxn modelId="{C68FD510-4F2F-462A-8D9F-CA359292CDFF}" srcId="{313C85BB-AF45-48F6-9178-7204D3093524}" destId="{FAAE51B6-75B0-4E03-AA89-9A8EE17F42AE}" srcOrd="2" destOrd="0" parTransId="{8C3ED253-D8C4-4BDB-8B82-CC6D68758AC5}" sibTransId="{479425E5-909F-4687-821E-CC153132159A}"/>
    <dgm:cxn modelId="{1899122B-6622-47D2-8AAF-7D541BD8F04A}" srcId="{313C85BB-AF45-48F6-9178-7204D3093524}" destId="{37E913B8-827A-46E5-AD11-A072726F12BD}" srcOrd="4" destOrd="0" parTransId="{BFBAF7A6-0577-4BF6-86A2-3033AF06230A}" sibTransId="{2074ED28-D96D-494D-917F-3A94E2AAC4A6}"/>
    <dgm:cxn modelId="{EA49B472-A44A-4F92-9C9B-846119230DA7}" type="presParOf" srcId="{2256E128-440D-4680-8C7C-C693B7F93345}" destId="{6548A6F4-AB0E-414C-9015-145AF71E3CC8}" srcOrd="0" destOrd="0" presId="urn:microsoft.com/office/officeart/2005/8/layout/default"/>
    <dgm:cxn modelId="{42955994-66EA-46FD-819D-A32F5246029D}" type="presParOf" srcId="{2256E128-440D-4680-8C7C-C693B7F93345}" destId="{FFA932EE-AEB2-4C85-A6FF-88B76881780D}" srcOrd="1" destOrd="0" presId="urn:microsoft.com/office/officeart/2005/8/layout/default"/>
    <dgm:cxn modelId="{911A717B-FC4A-4EBB-A3EA-1B556A317FEA}" type="presParOf" srcId="{2256E128-440D-4680-8C7C-C693B7F93345}" destId="{683A4A02-C14A-4B5B-AC3F-FD0008C2047F}" srcOrd="2" destOrd="0" presId="urn:microsoft.com/office/officeart/2005/8/layout/default"/>
    <dgm:cxn modelId="{0A733764-F207-49CD-B539-2ACC232152CC}" type="presParOf" srcId="{2256E128-440D-4680-8C7C-C693B7F93345}" destId="{7A0A0904-F925-4994-B18B-62A5A3C95808}" srcOrd="3" destOrd="0" presId="urn:microsoft.com/office/officeart/2005/8/layout/default"/>
    <dgm:cxn modelId="{705DC668-6FA8-482A-A576-311A225C2C99}" type="presParOf" srcId="{2256E128-440D-4680-8C7C-C693B7F93345}" destId="{A5C6355A-6BB2-4BF9-A6CF-4AD8A80D5218}" srcOrd="4" destOrd="0" presId="urn:microsoft.com/office/officeart/2005/8/layout/default"/>
    <dgm:cxn modelId="{A577D67B-A8EB-4B45-AB4A-036A300DED26}" type="presParOf" srcId="{2256E128-440D-4680-8C7C-C693B7F93345}" destId="{29633C98-C544-4CF1-9730-82E48F8D53A0}" srcOrd="5" destOrd="0" presId="urn:microsoft.com/office/officeart/2005/8/layout/default"/>
    <dgm:cxn modelId="{D7D39583-BDFB-4EC2-806B-4350FFA68107}" type="presParOf" srcId="{2256E128-440D-4680-8C7C-C693B7F93345}" destId="{00E6FFE7-024D-4661-B81F-02DE0F95A442}" srcOrd="6" destOrd="0" presId="urn:microsoft.com/office/officeart/2005/8/layout/default"/>
    <dgm:cxn modelId="{67660E1B-28A9-4B2A-B8E6-04127D931248}" type="presParOf" srcId="{2256E128-440D-4680-8C7C-C693B7F93345}" destId="{9BF6517F-C28D-4582-B9F1-4A1C442CA768}" srcOrd="7" destOrd="0" presId="urn:microsoft.com/office/officeart/2005/8/layout/default"/>
    <dgm:cxn modelId="{2981C346-38A7-4228-A9B1-C145825D49FA}" type="presParOf" srcId="{2256E128-440D-4680-8C7C-C693B7F93345}" destId="{D8ED4C02-268D-4A65-BDD3-B7839A689AD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FD2CA3-4A13-4154-8152-03D223FA20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C13808-D4B2-4EB8-A199-2CBF973D82AB}">
      <dgm:prSet/>
      <dgm:spPr>
        <a:solidFill>
          <a:schemeClr val="accent1">
            <a:lumMod val="40000"/>
            <a:lumOff val="60000"/>
          </a:schemeClr>
        </a:solidFill>
      </dgm:spPr>
      <dgm:t>
        <a:bodyPr/>
        <a:lstStyle/>
        <a:p>
          <a:r>
            <a:rPr lang="en-US" b="1" dirty="0">
              <a:solidFill>
                <a:schemeClr val="tx1"/>
              </a:solidFill>
            </a:rPr>
            <a:t>Recreational groups in the community open to everyone </a:t>
          </a:r>
          <a:endParaRPr lang="en-US" dirty="0">
            <a:solidFill>
              <a:schemeClr val="tx1"/>
            </a:solidFill>
          </a:endParaRPr>
        </a:p>
      </dgm:t>
    </dgm:pt>
    <dgm:pt modelId="{48E49669-EEC4-4A0E-ACF8-27220E53EDD8}" type="parTrans" cxnId="{F7803C92-93B3-4049-8926-42843438F1BF}">
      <dgm:prSet/>
      <dgm:spPr/>
      <dgm:t>
        <a:bodyPr/>
        <a:lstStyle/>
        <a:p>
          <a:endParaRPr lang="en-US"/>
        </a:p>
      </dgm:t>
    </dgm:pt>
    <dgm:pt modelId="{7469EA91-2ABB-4A25-AFF7-DB7F83B1A1A6}" type="sibTrans" cxnId="{F7803C92-93B3-4049-8926-42843438F1BF}">
      <dgm:prSet/>
      <dgm:spPr/>
      <dgm:t>
        <a:bodyPr/>
        <a:lstStyle/>
        <a:p>
          <a:endParaRPr lang="en-US"/>
        </a:p>
      </dgm:t>
    </dgm:pt>
    <dgm:pt modelId="{C23C0204-E351-4B46-909E-559C6CD97A64}">
      <dgm:prSet/>
      <dgm:spPr>
        <a:solidFill>
          <a:schemeClr val="accent1">
            <a:lumMod val="40000"/>
            <a:lumOff val="60000"/>
          </a:schemeClr>
        </a:solidFill>
      </dgm:spPr>
      <dgm:t>
        <a:bodyPr/>
        <a:lstStyle/>
        <a:p>
          <a:r>
            <a:rPr lang="en-US" b="1" dirty="0">
              <a:solidFill>
                <a:schemeClr val="tx1"/>
              </a:solidFill>
            </a:rPr>
            <a:t>Social groups that are integrated </a:t>
          </a:r>
          <a:endParaRPr lang="en-US" dirty="0">
            <a:solidFill>
              <a:schemeClr val="tx1"/>
            </a:solidFill>
          </a:endParaRPr>
        </a:p>
      </dgm:t>
    </dgm:pt>
    <dgm:pt modelId="{9E459B39-630E-4FCF-A69F-AA366092E1C0}" type="parTrans" cxnId="{C3C29E3F-6982-4661-957A-898C36395D70}">
      <dgm:prSet/>
      <dgm:spPr/>
      <dgm:t>
        <a:bodyPr/>
        <a:lstStyle/>
        <a:p>
          <a:endParaRPr lang="en-US"/>
        </a:p>
      </dgm:t>
    </dgm:pt>
    <dgm:pt modelId="{EB9E2775-4F78-4810-970E-B6EDE7F6D9BC}" type="sibTrans" cxnId="{C3C29E3F-6982-4661-957A-898C36395D70}">
      <dgm:prSet/>
      <dgm:spPr/>
      <dgm:t>
        <a:bodyPr/>
        <a:lstStyle/>
        <a:p>
          <a:endParaRPr lang="en-US"/>
        </a:p>
      </dgm:t>
    </dgm:pt>
    <dgm:pt modelId="{EF838B94-11BE-4A29-84D7-5C06B3B0889A}">
      <dgm:prSet/>
      <dgm:spPr>
        <a:solidFill>
          <a:schemeClr val="accent1">
            <a:lumMod val="40000"/>
            <a:lumOff val="60000"/>
          </a:schemeClr>
        </a:solidFill>
      </dgm:spPr>
      <dgm:t>
        <a:bodyPr/>
        <a:lstStyle/>
        <a:p>
          <a:r>
            <a:rPr lang="en-US" b="1" dirty="0">
              <a:solidFill>
                <a:schemeClr val="tx1"/>
              </a:solidFill>
            </a:rPr>
            <a:t>Faith-based groups where all people are welcome</a:t>
          </a:r>
          <a:endParaRPr lang="en-US" dirty="0">
            <a:solidFill>
              <a:schemeClr val="tx1"/>
            </a:solidFill>
          </a:endParaRPr>
        </a:p>
      </dgm:t>
    </dgm:pt>
    <dgm:pt modelId="{0F628302-44BF-40F2-B724-FC465FA8D102}" type="parTrans" cxnId="{C14F7779-5B70-42EB-B38B-A22EA09A2D77}">
      <dgm:prSet/>
      <dgm:spPr/>
      <dgm:t>
        <a:bodyPr/>
        <a:lstStyle/>
        <a:p>
          <a:endParaRPr lang="en-US"/>
        </a:p>
      </dgm:t>
    </dgm:pt>
    <dgm:pt modelId="{201CE164-EFD5-4955-85D9-AA09C5E600E8}" type="sibTrans" cxnId="{C14F7779-5B70-42EB-B38B-A22EA09A2D77}">
      <dgm:prSet/>
      <dgm:spPr/>
      <dgm:t>
        <a:bodyPr/>
        <a:lstStyle/>
        <a:p>
          <a:endParaRPr lang="en-US"/>
        </a:p>
      </dgm:t>
    </dgm:pt>
    <dgm:pt modelId="{18505693-C815-4626-90CD-E4E4AB6659B5}">
      <dgm:prSet/>
      <dgm:spPr>
        <a:solidFill>
          <a:schemeClr val="accent1">
            <a:lumMod val="40000"/>
            <a:lumOff val="60000"/>
          </a:schemeClr>
        </a:solidFill>
      </dgm:spPr>
      <dgm:t>
        <a:bodyPr/>
        <a:lstStyle/>
        <a:p>
          <a:r>
            <a:rPr lang="en-US" b="1" dirty="0">
              <a:solidFill>
                <a:schemeClr val="tx1"/>
              </a:solidFill>
            </a:rPr>
            <a:t>Civic organizations in the community </a:t>
          </a:r>
          <a:endParaRPr lang="en-US" dirty="0">
            <a:solidFill>
              <a:schemeClr val="tx1"/>
            </a:solidFill>
          </a:endParaRPr>
        </a:p>
      </dgm:t>
    </dgm:pt>
    <dgm:pt modelId="{8E9FB1CD-E1CC-4F27-A18A-B53825456123}" type="parTrans" cxnId="{68FB5FFF-F675-4727-8196-5206522FFD93}">
      <dgm:prSet/>
      <dgm:spPr/>
      <dgm:t>
        <a:bodyPr/>
        <a:lstStyle/>
        <a:p>
          <a:endParaRPr lang="en-US"/>
        </a:p>
      </dgm:t>
    </dgm:pt>
    <dgm:pt modelId="{1AEDB990-5A7F-4DFA-AAE4-412588048263}" type="sibTrans" cxnId="{68FB5FFF-F675-4727-8196-5206522FFD93}">
      <dgm:prSet/>
      <dgm:spPr/>
      <dgm:t>
        <a:bodyPr/>
        <a:lstStyle/>
        <a:p>
          <a:endParaRPr lang="en-US"/>
        </a:p>
      </dgm:t>
    </dgm:pt>
    <dgm:pt modelId="{201827E1-C54A-4A5F-BA68-CBEC8B5F57C2}" type="pres">
      <dgm:prSet presAssocID="{ADFD2CA3-4A13-4154-8152-03D223FA2062}" presName="linear" presStyleCnt="0">
        <dgm:presLayoutVars>
          <dgm:animLvl val="lvl"/>
          <dgm:resizeHandles val="exact"/>
        </dgm:presLayoutVars>
      </dgm:prSet>
      <dgm:spPr/>
      <dgm:t>
        <a:bodyPr/>
        <a:lstStyle/>
        <a:p>
          <a:endParaRPr lang="en-US"/>
        </a:p>
      </dgm:t>
    </dgm:pt>
    <dgm:pt modelId="{32F7A8CB-78A1-4C8B-8FFD-D8D35F6E7D8C}" type="pres">
      <dgm:prSet presAssocID="{12C13808-D4B2-4EB8-A199-2CBF973D82AB}" presName="parentText" presStyleLbl="node1" presStyleIdx="0" presStyleCnt="4">
        <dgm:presLayoutVars>
          <dgm:chMax val="0"/>
          <dgm:bulletEnabled val="1"/>
        </dgm:presLayoutVars>
      </dgm:prSet>
      <dgm:spPr/>
      <dgm:t>
        <a:bodyPr/>
        <a:lstStyle/>
        <a:p>
          <a:endParaRPr lang="en-US"/>
        </a:p>
      </dgm:t>
    </dgm:pt>
    <dgm:pt modelId="{E842873A-EC8A-4C54-BE63-03B4FB1760CF}" type="pres">
      <dgm:prSet presAssocID="{7469EA91-2ABB-4A25-AFF7-DB7F83B1A1A6}" presName="spacer" presStyleCnt="0"/>
      <dgm:spPr/>
    </dgm:pt>
    <dgm:pt modelId="{5297DD2E-A77F-45B8-808F-DEE29494EE87}" type="pres">
      <dgm:prSet presAssocID="{C23C0204-E351-4B46-909E-559C6CD97A64}" presName="parentText" presStyleLbl="node1" presStyleIdx="1" presStyleCnt="4">
        <dgm:presLayoutVars>
          <dgm:chMax val="0"/>
          <dgm:bulletEnabled val="1"/>
        </dgm:presLayoutVars>
      </dgm:prSet>
      <dgm:spPr/>
      <dgm:t>
        <a:bodyPr/>
        <a:lstStyle/>
        <a:p>
          <a:endParaRPr lang="en-US"/>
        </a:p>
      </dgm:t>
    </dgm:pt>
    <dgm:pt modelId="{5CE0AE20-B211-4938-86CE-7A2C0C148F81}" type="pres">
      <dgm:prSet presAssocID="{EB9E2775-4F78-4810-970E-B6EDE7F6D9BC}" presName="spacer" presStyleCnt="0"/>
      <dgm:spPr/>
    </dgm:pt>
    <dgm:pt modelId="{AE618AE8-12C2-4A0F-8BDB-AEE9397BAA56}" type="pres">
      <dgm:prSet presAssocID="{EF838B94-11BE-4A29-84D7-5C06B3B0889A}" presName="parentText" presStyleLbl="node1" presStyleIdx="2" presStyleCnt="4">
        <dgm:presLayoutVars>
          <dgm:chMax val="0"/>
          <dgm:bulletEnabled val="1"/>
        </dgm:presLayoutVars>
      </dgm:prSet>
      <dgm:spPr/>
      <dgm:t>
        <a:bodyPr/>
        <a:lstStyle/>
        <a:p>
          <a:endParaRPr lang="en-US"/>
        </a:p>
      </dgm:t>
    </dgm:pt>
    <dgm:pt modelId="{122AB921-53A3-46A5-A4B0-500F66BE1020}" type="pres">
      <dgm:prSet presAssocID="{201CE164-EFD5-4955-85D9-AA09C5E600E8}" presName="spacer" presStyleCnt="0"/>
      <dgm:spPr/>
    </dgm:pt>
    <dgm:pt modelId="{C7491095-2C22-4AF7-9B85-5A72453DF1D3}" type="pres">
      <dgm:prSet presAssocID="{18505693-C815-4626-90CD-E4E4AB6659B5}" presName="parentText" presStyleLbl="node1" presStyleIdx="3" presStyleCnt="4">
        <dgm:presLayoutVars>
          <dgm:chMax val="0"/>
          <dgm:bulletEnabled val="1"/>
        </dgm:presLayoutVars>
      </dgm:prSet>
      <dgm:spPr/>
      <dgm:t>
        <a:bodyPr/>
        <a:lstStyle/>
        <a:p>
          <a:endParaRPr lang="en-US"/>
        </a:p>
      </dgm:t>
    </dgm:pt>
  </dgm:ptLst>
  <dgm:cxnLst>
    <dgm:cxn modelId="{1DA30F05-20B6-48FC-A62B-17EB48C7CC77}" type="presOf" srcId="{18505693-C815-4626-90CD-E4E4AB6659B5}" destId="{C7491095-2C22-4AF7-9B85-5A72453DF1D3}" srcOrd="0" destOrd="0" presId="urn:microsoft.com/office/officeart/2005/8/layout/vList2"/>
    <dgm:cxn modelId="{EEE6EDDF-7A74-4889-A856-DC41DEA4A006}" type="presOf" srcId="{EF838B94-11BE-4A29-84D7-5C06B3B0889A}" destId="{AE618AE8-12C2-4A0F-8BDB-AEE9397BAA56}" srcOrd="0" destOrd="0" presId="urn:microsoft.com/office/officeart/2005/8/layout/vList2"/>
    <dgm:cxn modelId="{A20C6684-53F0-4FE9-8112-8C16585F43FB}" type="presOf" srcId="{C23C0204-E351-4B46-909E-559C6CD97A64}" destId="{5297DD2E-A77F-45B8-808F-DEE29494EE87}" srcOrd="0" destOrd="0" presId="urn:microsoft.com/office/officeart/2005/8/layout/vList2"/>
    <dgm:cxn modelId="{68FB5FFF-F675-4727-8196-5206522FFD93}" srcId="{ADFD2CA3-4A13-4154-8152-03D223FA2062}" destId="{18505693-C815-4626-90CD-E4E4AB6659B5}" srcOrd="3" destOrd="0" parTransId="{8E9FB1CD-E1CC-4F27-A18A-B53825456123}" sibTransId="{1AEDB990-5A7F-4DFA-AAE4-412588048263}"/>
    <dgm:cxn modelId="{F7803C92-93B3-4049-8926-42843438F1BF}" srcId="{ADFD2CA3-4A13-4154-8152-03D223FA2062}" destId="{12C13808-D4B2-4EB8-A199-2CBF973D82AB}" srcOrd="0" destOrd="0" parTransId="{48E49669-EEC4-4A0E-ACF8-27220E53EDD8}" sibTransId="{7469EA91-2ABB-4A25-AFF7-DB7F83B1A1A6}"/>
    <dgm:cxn modelId="{C14F7779-5B70-42EB-B38B-A22EA09A2D77}" srcId="{ADFD2CA3-4A13-4154-8152-03D223FA2062}" destId="{EF838B94-11BE-4A29-84D7-5C06B3B0889A}" srcOrd="2" destOrd="0" parTransId="{0F628302-44BF-40F2-B724-FC465FA8D102}" sibTransId="{201CE164-EFD5-4955-85D9-AA09C5E600E8}"/>
    <dgm:cxn modelId="{E92AD054-FEF9-472E-9365-AB087AEC62E5}" type="presOf" srcId="{12C13808-D4B2-4EB8-A199-2CBF973D82AB}" destId="{32F7A8CB-78A1-4C8B-8FFD-D8D35F6E7D8C}" srcOrd="0" destOrd="0" presId="urn:microsoft.com/office/officeart/2005/8/layout/vList2"/>
    <dgm:cxn modelId="{C3C29E3F-6982-4661-957A-898C36395D70}" srcId="{ADFD2CA3-4A13-4154-8152-03D223FA2062}" destId="{C23C0204-E351-4B46-909E-559C6CD97A64}" srcOrd="1" destOrd="0" parTransId="{9E459B39-630E-4FCF-A69F-AA366092E1C0}" sibTransId="{EB9E2775-4F78-4810-970E-B6EDE7F6D9BC}"/>
    <dgm:cxn modelId="{115BBE95-FC18-4CE9-92E5-B6B8CE2FC599}" type="presOf" srcId="{ADFD2CA3-4A13-4154-8152-03D223FA2062}" destId="{201827E1-C54A-4A5F-BA68-CBEC8B5F57C2}" srcOrd="0" destOrd="0" presId="urn:microsoft.com/office/officeart/2005/8/layout/vList2"/>
    <dgm:cxn modelId="{B4B7CF9A-F014-4ACD-ABC0-09947A0A68CF}" type="presParOf" srcId="{201827E1-C54A-4A5F-BA68-CBEC8B5F57C2}" destId="{32F7A8CB-78A1-4C8B-8FFD-D8D35F6E7D8C}" srcOrd="0" destOrd="0" presId="urn:microsoft.com/office/officeart/2005/8/layout/vList2"/>
    <dgm:cxn modelId="{40C2B74E-2A68-4FF9-8377-846D8F78462B}" type="presParOf" srcId="{201827E1-C54A-4A5F-BA68-CBEC8B5F57C2}" destId="{E842873A-EC8A-4C54-BE63-03B4FB1760CF}" srcOrd="1" destOrd="0" presId="urn:microsoft.com/office/officeart/2005/8/layout/vList2"/>
    <dgm:cxn modelId="{BD21732D-9AA3-4698-942B-43C7F9A4A6D1}" type="presParOf" srcId="{201827E1-C54A-4A5F-BA68-CBEC8B5F57C2}" destId="{5297DD2E-A77F-45B8-808F-DEE29494EE87}" srcOrd="2" destOrd="0" presId="urn:microsoft.com/office/officeart/2005/8/layout/vList2"/>
    <dgm:cxn modelId="{D2A0B115-8FAD-4206-AA5E-7B92623B3968}" type="presParOf" srcId="{201827E1-C54A-4A5F-BA68-CBEC8B5F57C2}" destId="{5CE0AE20-B211-4938-86CE-7A2C0C148F81}" srcOrd="3" destOrd="0" presId="urn:microsoft.com/office/officeart/2005/8/layout/vList2"/>
    <dgm:cxn modelId="{445CA31C-B01C-4F92-83FF-B9509C3A3B62}" type="presParOf" srcId="{201827E1-C54A-4A5F-BA68-CBEC8B5F57C2}" destId="{AE618AE8-12C2-4A0F-8BDB-AEE9397BAA56}" srcOrd="4" destOrd="0" presId="urn:microsoft.com/office/officeart/2005/8/layout/vList2"/>
    <dgm:cxn modelId="{BF08564E-C956-439E-AB16-0E4F2C52B13A}" type="presParOf" srcId="{201827E1-C54A-4A5F-BA68-CBEC8B5F57C2}" destId="{122AB921-53A3-46A5-A4B0-500F66BE1020}" srcOrd="5" destOrd="0" presId="urn:microsoft.com/office/officeart/2005/8/layout/vList2"/>
    <dgm:cxn modelId="{3AE38065-E2EF-4B8B-956A-0F62A0427F03}" type="presParOf" srcId="{201827E1-C54A-4A5F-BA68-CBEC8B5F57C2}" destId="{C7491095-2C22-4AF7-9B85-5A72453DF1D3}"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027BE5-A726-4A04-B1E5-58A4693A9749}"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3150F518-2338-4551-8139-36CF188D7CB8}">
      <dgm:prSet custT="1"/>
      <dgm:spPr/>
      <dgm:t>
        <a:bodyPr/>
        <a:lstStyle/>
        <a:p>
          <a:pPr algn="l"/>
          <a:r>
            <a:rPr lang="en-US" sz="2000" b="1" baseline="0" dirty="0">
              <a:latin typeface="Calibri Light" panose="020F0302020204030204" pitchFamily="34" charset="0"/>
            </a:rPr>
            <a:t>*Host neighborhood events </a:t>
          </a:r>
        </a:p>
      </dgm:t>
    </dgm:pt>
    <dgm:pt modelId="{782CFE75-7FBB-4040-A56F-1A1B40358631}" type="parTrans" cxnId="{536C64D0-95B4-4D58-970E-357C4C7CB3BA}">
      <dgm:prSet/>
      <dgm:spPr/>
      <dgm:t>
        <a:bodyPr/>
        <a:lstStyle/>
        <a:p>
          <a:endParaRPr lang="en-US"/>
        </a:p>
      </dgm:t>
    </dgm:pt>
    <dgm:pt modelId="{AFA44E83-8971-4D7F-9207-1FFB5D4AF405}" type="sibTrans" cxnId="{536C64D0-95B4-4D58-970E-357C4C7CB3BA}">
      <dgm:prSet/>
      <dgm:spPr/>
      <dgm:t>
        <a:bodyPr/>
        <a:lstStyle/>
        <a:p>
          <a:endParaRPr lang="en-US"/>
        </a:p>
      </dgm:t>
    </dgm:pt>
    <dgm:pt modelId="{23D2EFDE-0620-4722-944B-159A5D33F7F7}">
      <dgm:prSet custT="1"/>
      <dgm:spPr/>
      <dgm:t>
        <a:bodyPr/>
        <a:lstStyle/>
        <a:p>
          <a:r>
            <a:rPr lang="en-US" sz="2000" b="1" baseline="0" dirty="0">
              <a:latin typeface="Calibri Light" panose="020F0302020204030204" pitchFamily="34" charset="0"/>
            </a:rPr>
            <a:t>*Welcome new neighbors with cookies </a:t>
          </a:r>
        </a:p>
      </dgm:t>
    </dgm:pt>
    <dgm:pt modelId="{A77E0036-DBF4-4ACB-887B-136056F70136}" type="parTrans" cxnId="{E4DA93D6-2305-4925-AE87-7E1B0FBC8489}">
      <dgm:prSet/>
      <dgm:spPr/>
      <dgm:t>
        <a:bodyPr/>
        <a:lstStyle/>
        <a:p>
          <a:endParaRPr lang="en-US"/>
        </a:p>
      </dgm:t>
    </dgm:pt>
    <dgm:pt modelId="{EA8E03BB-7A54-441A-8798-CECEBBCB3E54}" type="sibTrans" cxnId="{E4DA93D6-2305-4925-AE87-7E1B0FBC8489}">
      <dgm:prSet/>
      <dgm:spPr/>
      <dgm:t>
        <a:bodyPr/>
        <a:lstStyle/>
        <a:p>
          <a:endParaRPr lang="en-US"/>
        </a:p>
      </dgm:t>
    </dgm:pt>
    <dgm:pt modelId="{1B5CFE59-E2C0-4D9C-81AB-BBA016285590}">
      <dgm:prSet custT="1"/>
      <dgm:spPr/>
      <dgm:t>
        <a:bodyPr/>
        <a:lstStyle/>
        <a:p>
          <a:r>
            <a:rPr lang="en-US" sz="2000" b="1" baseline="0" dirty="0">
              <a:latin typeface="Calibri Light" panose="020F0302020204030204" pitchFamily="34" charset="0"/>
              <a:cs typeface="Calibri Light" panose="020F0302020204030204" pitchFamily="34" charset="0"/>
            </a:rPr>
            <a:t>*Volunteer</a:t>
          </a:r>
          <a:r>
            <a:rPr lang="en-US" sz="2000" b="1" dirty="0">
              <a:latin typeface="Calibri Light" panose="020F0302020204030204" pitchFamily="34" charset="0"/>
              <a:cs typeface="Calibri Light" panose="020F0302020204030204" pitchFamily="34" charset="0"/>
            </a:rPr>
            <a:t> to shovel</a:t>
          </a:r>
          <a:r>
            <a:rPr lang="en-US" sz="2000" b="1" dirty="0"/>
            <a:t> </a:t>
          </a:r>
          <a:r>
            <a:rPr lang="en-US" sz="2000" b="1" dirty="0">
              <a:latin typeface="Calibri Light" panose="020F0302020204030204" pitchFamily="34" charset="0"/>
              <a:cs typeface="Calibri Light" panose="020F0302020204030204" pitchFamily="34" charset="0"/>
            </a:rPr>
            <a:t>snow or mow lawns</a:t>
          </a:r>
        </a:p>
      </dgm:t>
    </dgm:pt>
    <dgm:pt modelId="{ACFFE5B9-D8DD-4A85-B2BD-80FC1BABB91A}" type="parTrans" cxnId="{9F597C77-4227-457C-87DB-5C763D216E1D}">
      <dgm:prSet/>
      <dgm:spPr/>
      <dgm:t>
        <a:bodyPr/>
        <a:lstStyle/>
        <a:p>
          <a:endParaRPr lang="en-US"/>
        </a:p>
      </dgm:t>
    </dgm:pt>
    <dgm:pt modelId="{51BEFBCD-E98E-4455-80F3-D38040C27151}" type="sibTrans" cxnId="{9F597C77-4227-457C-87DB-5C763D216E1D}">
      <dgm:prSet/>
      <dgm:spPr/>
      <dgm:t>
        <a:bodyPr/>
        <a:lstStyle/>
        <a:p>
          <a:endParaRPr lang="en-US"/>
        </a:p>
      </dgm:t>
    </dgm:pt>
    <dgm:pt modelId="{EC451F28-F9BE-4BE3-89F5-8ABA7A691944}">
      <dgm:prSet custT="1"/>
      <dgm:spPr/>
      <dgm:t>
        <a:bodyPr/>
        <a:lstStyle/>
        <a:p>
          <a:r>
            <a:rPr lang="en-US" sz="2000" b="1" baseline="0" dirty="0">
              <a:latin typeface="Calibri Light" panose="020F0302020204030204" pitchFamily="34" charset="0"/>
              <a:cs typeface="Calibri Light" panose="020F0302020204030204" pitchFamily="34" charset="0"/>
            </a:rPr>
            <a:t>*Do errands for elderly neighbors</a:t>
          </a:r>
          <a:endParaRPr lang="en-US" sz="2000" b="1" baseline="0" dirty="0"/>
        </a:p>
      </dgm:t>
    </dgm:pt>
    <dgm:pt modelId="{65144C3B-4692-445D-AF64-A41345149458}" type="parTrans" cxnId="{12D5793E-0B69-48A0-ABDF-A361CEC514A2}">
      <dgm:prSet/>
      <dgm:spPr/>
      <dgm:t>
        <a:bodyPr/>
        <a:lstStyle/>
        <a:p>
          <a:endParaRPr lang="en-US"/>
        </a:p>
      </dgm:t>
    </dgm:pt>
    <dgm:pt modelId="{13B1CC24-8284-4F3F-AF77-EBDDD9FAD9D5}" type="sibTrans" cxnId="{12D5793E-0B69-48A0-ABDF-A361CEC514A2}">
      <dgm:prSet/>
      <dgm:spPr/>
      <dgm:t>
        <a:bodyPr/>
        <a:lstStyle/>
        <a:p>
          <a:endParaRPr lang="en-US"/>
        </a:p>
      </dgm:t>
    </dgm:pt>
    <dgm:pt modelId="{6893CFA7-2BD4-4160-944A-24F9AC386E23}">
      <dgm:prSet custT="1"/>
      <dgm:spPr/>
      <dgm:t>
        <a:bodyPr/>
        <a:lstStyle/>
        <a:p>
          <a:r>
            <a:rPr lang="en-US" sz="2000" b="1" baseline="0" dirty="0">
              <a:latin typeface="Calibri Light" panose="020F0302020204030204" pitchFamily="34" charset="0"/>
            </a:rPr>
            <a:t>*Just sit and chat!</a:t>
          </a:r>
          <a:endParaRPr lang="en-US" sz="2000" baseline="0" dirty="0">
            <a:latin typeface="Calibri Light" panose="020F0302020204030204" pitchFamily="34" charset="0"/>
          </a:endParaRPr>
        </a:p>
      </dgm:t>
    </dgm:pt>
    <dgm:pt modelId="{47648E0E-A0DC-4B69-9CCF-C4B606C6F1E7}" type="parTrans" cxnId="{007A4ED1-22F1-4067-9A44-410B93383FA4}">
      <dgm:prSet/>
      <dgm:spPr/>
      <dgm:t>
        <a:bodyPr/>
        <a:lstStyle/>
        <a:p>
          <a:endParaRPr lang="en-US"/>
        </a:p>
      </dgm:t>
    </dgm:pt>
    <dgm:pt modelId="{DCDF3408-2576-4BF7-A20A-5EC4AE0205E6}" type="sibTrans" cxnId="{007A4ED1-22F1-4067-9A44-410B93383FA4}">
      <dgm:prSet/>
      <dgm:spPr/>
      <dgm:t>
        <a:bodyPr/>
        <a:lstStyle/>
        <a:p>
          <a:endParaRPr lang="en-US"/>
        </a:p>
      </dgm:t>
    </dgm:pt>
    <dgm:pt modelId="{EFDBCCB0-6C39-4CF9-91D1-C7A36FC13FD5}">
      <dgm:prSet/>
      <dgm:spPr/>
      <dgm:t>
        <a:bodyPr/>
        <a:lstStyle/>
        <a:p>
          <a:endParaRPr lang="en-US" dirty="0"/>
        </a:p>
      </dgm:t>
    </dgm:pt>
    <dgm:pt modelId="{6BAAC65A-2069-4D3F-8D35-0D67498B99A7}" type="parTrans" cxnId="{26A91EFB-0073-4B93-98AB-CF7E2F6E15CD}">
      <dgm:prSet/>
      <dgm:spPr/>
      <dgm:t>
        <a:bodyPr/>
        <a:lstStyle/>
        <a:p>
          <a:endParaRPr lang="en-US"/>
        </a:p>
      </dgm:t>
    </dgm:pt>
    <dgm:pt modelId="{93892E88-5089-4C36-93F0-EC7645410E3D}" type="sibTrans" cxnId="{26A91EFB-0073-4B93-98AB-CF7E2F6E15CD}">
      <dgm:prSet/>
      <dgm:spPr/>
      <dgm:t>
        <a:bodyPr/>
        <a:lstStyle/>
        <a:p>
          <a:endParaRPr lang="en-US"/>
        </a:p>
      </dgm:t>
    </dgm:pt>
    <dgm:pt modelId="{7F7BACED-54C3-4594-B96C-CBC22C4754F4}">
      <dgm:prSet custT="1"/>
      <dgm:spPr/>
      <dgm:t>
        <a:bodyPr/>
        <a:lstStyle/>
        <a:p>
          <a:r>
            <a:rPr lang="en-US" sz="2000" b="1" baseline="0" dirty="0">
              <a:latin typeface="Calibri Light" panose="020F0302020204030204" pitchFamily="34" charset="0"/>
            </a:rPr>
            <a:t>*Share your garden flowers or vegetables </a:t>
          </a:r>
        </a:p>
      </dgm:t>
    </dgm:pt>
    <dgm:pt modelId="{6FD5DCFF-9847-4001-864A-F8408901A103}" type="parTrans" cxnId="{D3C9BD92-422A-4F93-A25F-CC11A2CE1BA3}">
      <dgm:prSet/>
      <dgm:spPr/>
      <dgm:t>
        <a:bodyPr/>
        <a:lstStyle/>
        <a:p>
          <a:endParaRPr lang="en-US"/>
        </a:p>
      </dgm:t>
    </dgm:pt>
    <dgm:pt modelId="{BFAC620C-02B8-4AA8-8342-A0CB2CC2475F}" type="sibTrans" cxnId="{D3C9BD92-422A-4F93-A25F-CC11A2CE1BA3}">
      <dgm:prSet/>
      <dgm:spPr/>
      <dgm:t>
        <a:bodyPr/>
        <a:lstStyle/>
        <a:p>
          <a:endParaRPr lang="en-US"/>
        </a:p>
      </dgm:t>
    </dgm:pt>
    <dgm:pt modelId="{3D495A88-DC7F-4FA0-829E-780B2EBA7374}" type="pres">
      <dgm:prSet presAssocID="{8A027BE5-A726-4A04-B1E5-58A4693A9749}" presName="vert0" presStyleCnt="0">
        <dgm:presLayoutVars>
          <dgm:dir/>
          <dgm:animOne val="branch"/>
          <dgm:animLvl val="lvl"/>
        </dgm:presLayoutVars>
      </dgm:prSet>
      <dgm:spPr/>
      <dgm:t>
        <a:bodyPr/>
        <a:lstStyle/>
        <a:p>
          <a:endParaRPr lang="en-US"/>
        </a:p>
      </dgm:t>
    </dgm:pt>
    <dgm:pt modelId="{518C718F-BB55-4B19-8C7C-CED28B630EC2}" type="pres">
      <dgm:prSet presAssocID="{3150F518-2338-4551-8139-36CF188D7CB8}" presName="thickLine" presStyleLbl="alignNode1" presStyleIdx="0" presStyleCnt="7"/>
      <dgm:spPr/>
    </dgm:pt>
    <dgm:pt modelId="{3F9F2581-B2DF-428D-B705-2BA09D92D36C}" type="pres">
      <dgm:prSet presAssocID="{3150F518-2338-4551-8139-36CF188D7CB8}" presName="horz1" presStyleCnt="0"/>
      <dgm:spPr/>
    </dgm:pt>
    <dgm:pt modelId="{FF4DEA06-7D4F-4C3A-9EDE-7EE69DF15C53}" type="pres">
      <dgm:prSet presAssocID="{3150F518-2338-4551-8139-36CF188D7CB8}" presName="tx1" presStyleLbl="revTx" presStyleIdx="0" presStyleCnt="7"/>
      <dgm:spPr/>
      <dgm:t>
        <a:bodyPr/>
        <a:lstStyle/>
        <a:p>
          <a:endParaRPr lang="en-US"/>
        </a:p>
      </dgm:t>
    </dgm:pt>
    <dgm:pt modelId="{5A4925D9-F08F-448A-ACB7-F4F5DC421E24}" type="pres">
      <dgm:prSet presAssocID="{3150F518-2338-4551-8139-36CF188D7CB8}" presName="vert1" presStyleCnt="0"/>
      <dgm:spPr/>
    </dgm:pt>
    <dgm:pt modelId="{A5D954B3-4C79-4A78-8FBA-E309AA879E7E}" type="pres">
      <dgm:prSet presAssocID="{23D2EFDE-0620-4722-944B-159A5D33F7F7}" presName="thickLine" presStyleLbl="alignNode1" presStyleIdx="1" presStyleCnt="7"/>
      <dgm:spPr/>
    </dgm:pt>
    <dgm:pt modelId="{E6024A1F-89BD-4EB2-BF5E-1397CB1DCF39}" type="pres">
      <dgm:prSet presAssocID="{23D2EFDE-0620-4722-944B-159A5D33F7F7}" presName="horz1" presStyleCnt="0"/>
      <dgm:spPr/>
    </dgm:pt>
    <dgm:pt modelId="{5541DB7C-150F-45C2-BDCF-85B61E9B7085}" type="pres">
      <dgm:prSet presAssocID="{23D2EFDE-0620-4722-944B-159A5D33F7F7}" presName="tx1" presStyleLbl="revTx" presStyleIdx="1" presStyleCnt="7"/>
      <dgm:spPr/>
      <dgm:t>
        <a:bodyPr/>
        <a:lstStyle/>
        <a:p>
          <a:endParaRPr lang="en-US"/>
        </a:p>
      </dgm:t>
    </dgm:pt>
    <dgm:pt modelId="{5C2AFF06-5DFA-446A-B4E8-570527AD6F7D}" type="pres">
      <dgm:prSet presAssocID="{23D2EFDE-0620-4722-944B-159A5D33F7F7}" presName="vert1" presStyleCnt="0"/>
      <dgm:spPr/>
    </dgm:pt>
    <dgm:pt modelId="{CBCB1207-4FAC-4AE4-8249-1FD6AC8F484E}" type="pres">
      <dgm:prSet presAssocID="{1B5CFE59-E2C0-4D9C-81AB-BBA016285590}" presName="thickLine" presStyleLbl="alignNode1" presStyleIdx="2" presStyleCnt="7" custLinFactNeighborX="-471" custLinFactNeighborY="-7019"/>
      <dgm:spPr/>
    </dgm:pt>
    <dgm:pt modelId="{ED4E15AC-C4BB-4B79-8F5F-76C0FFE3EE78}" type="pres">
      <dgm:prSet presAssocID="{1B5CFE59-E2C0-4D9C-81AB-BBA016285590}" presName="horz1" presStyleCnt="0"/>
      <dgm:spPr/>
    </dgm:pt>
    <dgm:pt modelId="{C75817E7-B5E5-4712-9D46-C50E376C28FD}" type="pres">
      <dgm:prSet presAssocID="{1B5CFE59-E2C0-4D9C-81AB-BBA016285590}" presName="tx1" presStyleLbl="revTx" presStyleIdx="2" presStyleCnt="7"/>
      <dgm:spPr/>
      <dgm:t>
        <a:bodyPr/>
        <a:lstStyle/>
        <a:p>
          <a:endParaRPr lang="en-US"/>
        </a:p>
      </dgm:t>
    </dgm:pt>
    <dgm:pt modelId="{683BF8E3-841B-4BBA-A1B8-354DB6AA312D}" type="pres">
      <dgm:prSet presAssocID="{1B5CFE59-E2C0-4D9C-81AB-BBA016285590}" presName="vert1" presStyleCnt="0"/>
      <dgm:spPr/>
    </dgm:pt>
    <dgm:pt modelId="{46566D08-8B0E-48E7-8AD7-A15078CFFA3B}" type="pres">
      <dgm:prSet presAssocID="{EC451F28-F9BE-4BE3-89F5-8ABA7A691944}" presName="thickLine" presStyleLbl="alignNode1" presStyleIdx="3" presStyleCnt="7"/>
      <dgm:spPr/>
    </dgm:pt>
    <dgm:pt modelId="{D04823B5-D7C6-47B4-AB6F-B5EC59A9FB0B}" type="pres">
      <dgm:prSet presAssocID="{EC451F28-F9BE-4BE3-89F5-8ABA7A691944}" presName="horz1" presStyleCnt="0"/>
      <dgm:spPr/>
    </dgm:pt>
    <dgm:pt modelId="{9A0DD5D2-0CC7-46A3-8C95-1B57A8FF6D43}" type="pres">
      <dgm:prSet presAssocID="{EC451F28-F9BE-4BE3-89F5-8ABA7A691944}" presName="tx1" presStyleLbl="revTx" presStyleIdx="3" presStyleCnt="7"/>
      <dgm:spPr/>
      <dgm:t>
        <a:bodyPr/>
        <a:lstStyle/>
        <a:p>
          <a:endParaRPr lang="en-US"/>
        </a:p>
      </dgm:t>
    </dgm:pt>
    <dgm:pt modelId="{74B4FBCB-AF91-4BE0-86A9-B9A9722C5017}" type="pres">
      <dgm:prSet presAssocID="{EC451F28-F9BE-4BE3-89F5-8ABA7A691944}" presName="vert1" presStyleCnt="0"/>
      <dgm:spPr/>
    </dgm:pt>
    <dgm:pt modelId="{70DC82A5-AE18-4A22-8D74-9C9F98E6E6A0}" type="pres">
      <dgm:prSet presAssocID="{7F7BACED-54C3-4594-B96C-CBC22C4754F4}" presName="thickLine" presStyleLbl="alignNode1" presStyleIdx="4" presStyleCnt="7"/>
      <dgm:spPr/>
    </dgm:pt>
    <dgm:pt modelId="{8BCADA13-9E98-401B-A054-C7A4011BE109}" type="pres">
      <dgm:prSet presAssocID="{7F7BACED-54C3-4594-B96C-CBC22C4754F4}" presName="horz1" presStyleCnt="0"/>
      <dgm:spPr/>
    </dgm:pt>
    <dgm:pt modelId="{B7BADE18-8966-43CA-AFAF-70E9831C57A1}" type="pres">
      <dgm:prSet presAssocID="{7F7BACED-54C3-4594-B96C-CBC22C4754F4}" presName="tx1" presStyleLbl="revTx" presStyleIdx="4" presStyleCnt="7"/>
      <dgm:spPr/>
      <dgm:t>
        <a:bodyPr/>
        <a:lstStyle/>
        <a:p>
          <a:endParaRPr lang="en-US"/>
        </a:p>
      </dgm:t>
    </dgm:pt>
    <dgm:pt modelId="{83DBCB5D-30F3-4974-B6ED-24D96E73373E}" type="pres">
      <dgm:prSet presAssocID="{7F7BACED-54C3-4594-B96C-CBC22C4754F4}" presName="vert1" presStyleCnt="0"/>
      <dgm:spPr/>
    </dgm:pt>
    <dgm:pt modelId="{37B9B765-66E9-4087-88BC-861205541764}" type="pres">
      <dgm:prSet presAssocID="{6893CFA7-2BD4-4160-944A-24F9AC386E23}" presName="thickLine" presStyleLbl="alignNode1" presStyleIdx="5" presStyleCnt="7"/>
      <dgm:spPr/>
    </dgm:pt>
    <dgm:pt modelId="{46B65B77-628F-44C7-BC2D-E4F8B2CAAE03}" type="pres">
      <dgm:prSet presAssocID="{6893CFA7-2BD4-4160-944A-24F9AC386E23}" presName="horz1" presStyleCnt="0"/>
      <dgm:spPr/>
    </dgm:pt>
    <dgm:pt modelId="{738C5A2B-3B8A-4103-B522-F74E0980DA4C}" type="pres">
      <dgm:prSet presAssocID="{6893CFA7-2BD4-4160-944A-24F9AC386E23}" presName="tx1" presStyleLbl="revTx" presStyleIdx="5" presStyleCnt="7"/>
      <dgm:spPr/>
      <dgm:t>
        <a:bodyPr/>
        <a:lstStyle/>
        <a:p>
          <a:endParaRPr lang="en-US"/>
        </a:p>
      </dgm:t>
    </dgm:pt>
    <dgm:pt modelId="{9F0B03E1-0EA2-4CB5-A4B0-40F97B7C9532}" type="pres">
      <dgm:prSet presAssocID="{6893CFA7-2BD4-4160-944A-24F9AC386E23}" presName="vert1" presStyleCnt="0"/>
      <dgm:spPr/>
    </dgm:pt>
    <dgm:pt modelId="{EBF5496A-B4DC-43A3-B50B-EE00BA089146}" type="pres">
      <dgm:prSet presAssocID="{EFDBCCB0-6C39-4CF9-91D1-C7A36FC13FD5}" presName="thickLine" presStyleLbl="alignNode1" presStyleIdx="6" presStyleCnt="7"/>
      <dgm:spPr/>
    </dgm:pt>
    <dgm:pt modelId="{94B85035-6393-48D1-8E1D-DD75C36FC795}" type="pres">
      <dgm:prSet presAssocID="{EFDBCCB0-6C39-4CF9-91D1-C7A36FC13FD5}" presName="horz1" presStyleCnt="0"/>
      <dgm:spPr/>
    </dgm:pt>
    <dgm:pt modelId="{C1458986-3E80-4C4A-A9EA-F7CD5923A51C}" type="pres">
      <dgm:prSet presAssocID="{EFDBCCB0-6C39-4CF9-91D1-C7A36FC13FD5}" presName="tx1" presStyleLbl="revTx" presStyleIdx="6" presStyleCnt="7"/>
      <dgm:spPr/>
      <dgm:t>
        <a:bodyPr/>
        <a:lstStyle/>
        <a:p>
          <a:endParaRPr lang="en-US"/>
        </a:p>
      </dgm:t>
    </dgm:pt>
    <dgm:pt modelId="{5F4EE3B7-4A63-49D4-86E6-1BEF245BE7B4}" type="pres">
      <dgm:prSet presAssocID="{EFDBCCB0-6C39-4CF9-91D1-C7A36FC13FD5}" presName="vert1" presStyleCnt="0"/>
      <dgm:spPr/>
    </dgm:pt>
  </dgm:ptLst>
  <dgm:cxnLst>
    <dgm:cxn modelId="{E4DA93D6-2305-4925-AE87-7E1B0FBC8489}" srcId="{8A027BE5-A726-4A04-B1E5-58A4693A9749}" destId="{23D2EFDE-0620-4722-944B-159A5D33F7F7}" srcOrd="1" destOrd="0" parTransId="{A77E0036-DBF4-4ACB-887B-136056F70136}" sibTransId="{EA8E03BB-7A54-441A-8798-CECEBBCB3E54}"/>
    <dgm:cxn modelId="{D3C9BD92-422A-4F93-A25F-CC11A2CE1BA3}" srcId="{8A027BE5-A726-4A04-B1E5-58A4693A9749}" destId="{7F7BACED-54C3-4594-B96C-CBC22C4754F4}" srcOrd="4" destOrd="0" parTransId="{6FD5DCFF-9847-4001-864A-F8408901A103}" sibTransId="{BFAC620C-02B8-4AA8-8342-A0CB2CC2475F}"/>
    <dgm:cxn modelId="{26A91EFB-0073-4B93-98AB-CF7E2F6E15CD}" srcId="{8A027BE5-A726-4A04-B1E5-58A4693A9749}" destId="{EFDBCCB0-6C39-4CF9-91D1-C7A36FC13FD5}" srcOrd="6" destOrd="0" parTransId="{6BAAC65A-2069-4D3F-8D35-0D67498B99A7}" sibTransId="{93892E88-5089-4C36-93F0-EC7645410E3D}"/>
    <dgm:cxn modelId="{BBDAA73C-A2D0-444B-89C3-47269FE34BB0}" type="presOf" srcId="{EC451F28-F9BE-4BE3-89F5-8ABA7A691944}" destId="{9A0DD5D2-0CC7-46A3-8C95-1B57A8FF6D43}" srcOrd="0" destOrd="0" presId="urn:microsoft.com/office/officeart/2008/layout/LinedList"/>
    <dgm:cxn modelId="{B54A957D-76C0-4E26-9295-5ED3EC2A45F0}" type="presOf" srcId="{1B5CFE59-E2C0-4D9C-81AB-BBA016285590}" destId="{C75817E7-B5E5-4712-9D46-C50E376C28FD}" srcOrd="0" destOrd="0" presId="urn:microsoft.com/office/officeart/2008/layout/LinedList"/>
    <dgm:cxn modelId="{A0901EAB-F83F-452D-97E8-DB0375695230}" type="presOf" srcId="{3150F518-2338-4551-8139-36CF188D7CB8}" destId="{FF4DEA06-7D4F-4C3A-9EDE-7EE69DF15C53}" srcOrd="0" destOrd="0" presId="urn:microsoft.com/office/officeart/2008/layout/LinedList"/>
    <dgm:cxn modelId="{12D5793E-0B69-48A0-ABDF-A361CEC514A2}" srcId="{8A027BE5-A726-4A04-B1E5-58A4693A9749}" destId="{EC451F28-F9BE-4BE3-89F5-8ABA7A691944}" srcOrd="3" destOrd="0" parTransId="{65144C3B-4692-445D-AF64-A41345149458}" sibTransId="{13B1CC24-8284-4F3F-AF77-EBDDD9FAD9D5}"/>
    <dgm:cxn modelId="{55552E13-2D56-4561-B62B-F7FB0D28454D}" type="presOf" srcId="{7F7BACED-54C3-4594-B96C-CBC22C4754F4}" destId="{B7BADE18-8966-43CA-AFAF-70E9831C57A1}" srcOrd="0" destOrd="0" presId="urn:microsoft.com/office/officeart/2008/layout/LinedList"/>
    <dgm:cxn modelId="{682B60E0-F7A8-4181-A2A8-3BB473AAD340}" type="presOf" srcId="{6893CFA7-2BD4-4160-944A-24F9AC386E23}" destId="{738C5A2B-3B8A-4103-B522-F74E0980DA4C}" srcOrd="0" destOrd="0" presId="urn:microsoft.com/office/officeart/2008/layout/LinedList"/>
    <dgm:cxn modelId="{2950A5E7-86C6-42CF-806E-4C35006E0AE6}" type="presOf" srcId="{23D2EFDE-0620-4722-944B-159A5D33F7F7}" destId="{5541DB7C-150F-45C2-BDCF-85B61E9B7085}" srcOrd="0" destOrd="0" presId="urn:microsoft.com/office/officeart/2008/layout/LinedList"/>
    <dgm:cxn modelId="{007A4ED1-22F1-4067-9A44-410B93383FA4}" srcId="{8A027BE5-A726-4A04-B1E5-58A4693A9749}" destId="{6893CFA7-2BD4-4160-944A-24F9AC386E23}" srcOrd="5" destOrd="0" parTransId="{47648E0E-A0DC-4B69-9CCF-C4B606C6F1E7}" sibTransId="{DCDF3408-2576-4BF7-A20A-5EC4AE0205E6}"/>
    <dgm:cxn modelId="{3E481842-B476-4456-8333-304C32B54AF6}" type="presOf" srcId="{8A027BE5-A726-4A04-B1E5-58A4693A9749}" destId="{3D495A88-DC7F-4FA0-829E-780B2EBA7374}" srcOrd="0" destOrd="0" presId="urn:microsoft.com/office/officeart/2008/layout/LinedList"/>
    <dgm:cxn modelId="{0A8EF69F-DE6D-4AF8-8A53-C3906DA7562F}" type="presOf" srcId="{EFDBCCB0-6C39-4CF9-91D1-C7A36FC13FD5}" destId="{C1458986-3E80-4C4A-A9EA-F7CD5923A51C}" srcOrd="0" destOrd="0" presId="urn:microsoft.com/office/officeart/2008/layout/LinedList"/>
    <dgm:cxn modelId="{9F597C77-4227-457C-87DB-5C763D216E1D}" srcId="{8A027BE5-A726-4A04-B1E5-58A4693A9749}" destId="{1B5CFE59-E2C0-4D9C-81AB-BBA016285590}" srcOrd="2" destOrd="0" parTransId="{ACFFE5B9-D8DD-4A85-B2BD-80FC1BABB91A}" sibTransId="{51BEFBCD-E98E-4455-80F3-D38040C27151}"/>
    <dgm:cxn modelId="{536C64D0-95B4-4D58-970E-357C4C7CB3BA}" srcId="{8A027BE5-A726-4A04-B1E5-58A4693A9749}" destId="{3150F518-2338-4551-8139-36CF188D7CB8}" srcOrd="0" destOrd="0" parTransId="{782CFE75-7FBB-4040-A56F-1A1B40358631}" sibTransId="{AFA44E83-8971-4D7F-9207-1FFB5D4AF405}"/>
    <dgm:cxn modelId="{3CD0DB5F-A178-4BA5-A255-F3CDEE3ECFB9}" type="presParOf" srcId="{3D495A88-DC7F-4FA0-829E-780B2EBA7374}" destId="{518C718F-BB55-4B19-8C7C-CED28B630EC2}" srcOrd="0" destOrd="0" presId="urn:microsoft.com/office/officeart/2008/layout/LinedList"/>
    <dgm:cxn modelId="{227B26C2-8B72-442B-878C-CF5F9A7F5264}" type="presParOf" srcId="{3D495A88-DC7F-4FA0-829E-780B2EBA7374}" destId="{3F9F2581-B2DF-428D-B705-2BA09D92D36C}" srcOrd="1" destOrd="0" presId="urn:microsoft.com/office/officeart/2008/layout/LinedList"/>
    <dgm:cxn modelId="{F011E3F6-8521-45B2-B5CA-F514167C9217}" type="presParOf" srcId="{3F9F2581-B2DF-428D-B705-2BA09D92D36C}" destId="{FF4DEA06-7D4F-4C3A-9EDE-7EE69DF15C53}" srcOrd="0" destOrd="0" presId="urn:microsoft.com/office/officeart/2008/layout/LinedList"/>
    <dgm:cxn modelId="{BDA5B7C1-8505-43B0-8DF6-7701B0419E1A}" type="presParOf" srcId="{3F9F2581-B2DF-428D-B705-2BA09D92D36C}" destId="{5A4925D9-F08F-448A-ACB7-F4F5DC421E24}" srcOrd="1" destOrd="0" presId="urn:microsoft.com/office/officeart/2008/layout/LinedList"/>
    <dgm:cxn modelId="{72562E28-0B5A-4381-BC2A-47C4242AB564}" type="presParOf" srcId="{3D495A88-DC7F-4FA0-829E-780B2EBA7374}" destId="{A5D954B3-4C79-4A78-8FBA-E309AA879E7E}" srcOrd="2" destOrd="0" presId="urn:microsoft.com/office/officeart/2008/layout/LinedList"/>
    <dgm:cxn modelId="{9A9F47DA-121E-47A0-9A9F-22185C3A8363}" type="presParOf" srcId="{3D495A88-DC7F-4FA0-829E-780B2EBA7374}" destId="{E6024A1F-89BD-4EB2-BF5E-1397CB1DCF39}" srcOrd="3" destOrd="0" presId="urn:microsoft.com/office/officeart/2008/layout/LinedList"/>
    <dgm:cxn modelId="{19B75412-2B62-4D26-8853-A901DDECDD6C}" type="presParOf" srcId="{E6024A1F-89BD-4EB2-BF5E-1397CB1DCF39}" destId="{5541DB7C-150F-45C2-BDCF-85B61E9B7085}" srcOrd="0" destOrd="0" presId="urn:microsoft.com/office/officeart/2008/layout/LinedList"/>
    <dgm:cxn modelId="{CB73DFA1-3604-42E4-A9BA-596EA214E01B}" type="presParOf" srcId="{E6024A1F-89BD-4EB2-BF5E-1397CB1DCF39}" destId="{5C2AFF06-5DFA-446A-B4E8-570527AD6F7D}" srcOrd="1" destOrd="0" presId="urn:microsoft.com/office/officeart/2008/layout/LinedList"/>
    <dgm:cxn modelId="{5E6FE771-F0C7-474B-B72E-23CF5F49F7E6}" type="presParOf" srcId="{3D495A88-DC7F-4FA0-829E-780B2EBA7374}" destId="{CBCB1207-4FAC-4AE4-8249-1FD6AC8F484E}" srcOrd="4" destOrd="0" presId="urn:microsoft.com/office/officeart/2008/layout/LinedList"/>
    <dgm:cxn modelId="{5D099C35-4070-467E-A775-31E6B9AAE977}" type="presParOf" srcId="{3D495A88-DC7F-4FA0-829E-780B2EBA7374}" destId="{ED4E15AC-C4BB-4B79-8F5F-76C0FFE3EE78}" srcOrd="5" destOrd="0" presId="urn:microsoft.com/office/officeart/2008/layout/LinedList"/>
    <dgm:cxn modelId="{3EE4403D-95DE-4472-A0FB-18FD85C4D6A6}" type="presParOf" srcId="{ED4E15AC-C4BB-4B79-8F5F-76C0FFE3EE78}" destId="{C75817E7-B5E5-4712-9D46-C50E376C28FD}" srcOrd="0" destOrd="0" presId="urn:microsoft.com/office/officeart/2008/layout/LinedList"/>
    <dgm:cxn modelId="{66956151-ACD9-4CF5-BCA6-76103F5F7ACE}" type="presParOf" srcId="{ED4E15AC-C4BB-4B79-8F5F-76C0FFE3EE78}" destId="{683BF8E3-841B-4BBA-A1B8-354DB6AA312D}" srcOrd="1" destOrd="0" presId="urn:microsoft.com/office/officeart/2008/layout/LinedList"/>
    <dgm:cxn modelId="{AE5DA5B5-6EA7-48FC-8244-24EA1918118A}" type="presParOf" srcId="{3D495A88-DC7F-4FA0-829E-780B2EBA7374}" destId="{46566D08-8B0E-48E7-8AD7-A15078CFFA3B}" srcOrd="6" destOrd="0" presId="urn:microsoft.com/office/officeart/2008/layout/LinedList"/>
    <dgm:cxn modelId="{3640E32D-BE4A-4472-BBFD-EA42FAD26860}" type="presParOf" srcId="{3D495A88-DC7F-4FA0-829E-780B2EBA7374}" destId="{D04823B5-D7C6-47B4-AB6F-B5EC59A9FB0B}" srcOrd="7" destOrd="0" presId="urn:microsoft.com/office/officeart/2008/layout/LinedList"/>
    <dgm:cxn modelId="{1916F4E5-104B-4923-A625-17914606994F}" type="presParOf" srcId="{D04823B5-D7C6-47B4-AB6F-B5EC59A9FB0B}" destId="{9A0DD5D2-0CC7-46A3-8C95-1B57A8FF6D43}" srcOrd="0" destOrd="0" presId="urn:microsoft.com/office/officeart/2008/layout/LinedList"/>
    <dgm:cxn modelId="{11609687-7B87-4D69-B8B8-F2227005D3CA}" type="presParOf" srcId="{D04823B5-D7C6-47B4-AB6F-B5EC59A9FB0B}" destId="{74B4FBCB-AF91-4BE0-86A9-B9A9722C5017}" srcOrd="1" destOrd="0" presId="urn:microsoft.com/office/officeart/2008/layout/LinedList"/>
    <dgm:cxn modelId="{51111916-6736-4B6F-98FF-01A9AA086FE8}" type="presParOf" srcId="{3D495A88-DC7F-4FA0-829E-780B2EBA7374}" destId="{70DC82A5-AE18-4A22-8D74-9C9F98E6E6A0}" srcOrd="8" destOrd="0" presId="urn:microsoft.com/office/officeart/2008/layout/LinedList"/>
    <dgm:cxn modelId="{4B46EA0C-8F45-4D51-8EC5-15C0E3A975C1}" type="presParOf" srcId="{3D495A88-DC7F-4FA0-829E-780B2EBA7374}" destId="{8BCADA13-9E98-401B-A054-C7A4011BE109}" srcOrd="9" destOrd="0" presId="urn:microsoft.com/office/officeart/2008/layout/LinedList"/>
    <dgm:cxn modelId="{7D060740-0C9A-4AFF-8B69-38F613C975F5}" type="presParOf" srcId="{8BCADA13-9E98-401B-A054-C7A4011BE109}" destId="{B7BADE18-8966-43CA-AFAF-70E9831C57A1}" srcOrd="0" destOrd="0" presId="urn:microsoft.com/office/officeart/2008/layout/LinedList"/>
    <dgm:cxn modelId="{54B684A9-0769-44E7-A5C0-BC4BAB0F874D}" type="presParOf" srcId="{8BCADA13-9E98-401B-A054-C7A4011BE109}" destId="{83DBCB5D-30F3-4974-B6ED-24D96E73373E}" srcOrd="1" destOrd="0" presId="urn:microsoft.com/office/officeart/2008/layout/LinedList"/>
    <dgm:cxn modelId="{15411508-2603-4112-AEDB-D06447025070}" type="presParOf" srcId="{3D495A88-DC7F-4FA0-829E-780B2EBA7374}" destId="{37B9B765-66E9-4087-88BC-861205541764}" srcOrd="10" destOrd="0" presId="urn:microsoft.com/office/officeart/2008/layout/LinedList"/>
    <dgm:cxn modelId="{D1B78E2F-A71F-4B20-8802-2EBBC584118D}" type="presParOf" srcId="{3D495A88-DC7F-4FA0-829E-780B2EBA7374}" destId="{46B65B77-628F-44C7-BC2D-E4F8B2CAAE03}" srcOrd="11" destOrd="0" presId="urn:microsoft.com/office/officeart/2008/layout/LinedList"/>
    <dgm:cxn modelId="{A8AE0672-3842-4D8B-81A8-F0711B3B3F31}" type="presParOf" srcId="{46B65B77-628F-44C7-BC2D-E4F8B2CAAE03}" destId="{738C5A2B-3B8A-4103-B522-F74E0980DA4C}" srcOrd="0" destOrd="0" presId="urn:microsoft.com/office/officeart/2008/layout/LinedList"/>
    <dgm:cxn modelId="{B7C0DF56-D00F-49CD-9AB1-5A7355F81D22}" type="presParOf" srcId="{46B65B77-628F-44C7-BC2D-E4F8B2CAAE03}" destId="{9F0B03E1-0EA2-4CB5-A4B0-40F97B7C9532}" srcOrd="1" destOrd="0" presId="urn:microsoft.com/office/officeart/2008/layout/LinedList"/>
    <dgm:cxn modelId="{444C6994-6DB0-41C7-8AC7-7A9DFC51EEF2}" type="presParOf" srcId="{3D495A88-DC7F-4FA0-829E-780B2EBA7374}" destId="{EBF5496A-B4DC-43A3-B50B-EE00BA089146}" srcOrd="12" destOrd="0" presId="urn:microsoft.com/office/officeart/2008/layout/LinedList"/>
    <dgm:cxn modelId="{1624783E-04EA-4083-9D1B-297459707F13}" type="presParOf" srcId="{3D495A88-DC7F-4FA0-829E-780B2EBA7374}" destId="{94B85035-6393-48D1-8E1D-DD75C36FC795}" srcOrd="13" destOrd="0" presId="urn:microsoft.com/office/officeart/2008/layout/LinedList"/>
    <dgm:cxn modelId="{98C0239C-9CEB-4DC7-B84F-61C04EFA7BF7}" type="presParOf" srcId="{94B85035-6393-48D1-8E1D-DD75C36FC795}" destId="{C1458986-3E80-4C4A-A9EA-F7CD5923A51C}" srcOrd="0" destOrd="0" presId="urn:microsoft.com/office/officeart/2008/layout/LinedList"/>
    <dgm:cxn modelId="{FCDF638A-825E-4E95-A5E7-984062B85487}" type="presParOf" srcId="{94B85035-6393-48D1-8E1D-DD75C36FC795}" destId="{5F4EE3B7-4A63-49D4-86E6-1BEF245BE7B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534" tIns="46767" rIns="93534" bIns="4676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534" tIns="46767" rIns="93534" bIns="46767" rtlCol="0"/>
          <a:lstStyle>
            <a:lvl1pPr algn="r" fontAlgn="auto">
              <a:spcBef>
                <a:spcPts val="0"/>
              </a:spcBef>
              <a:spcAft>
                <a:spcPts val="0"/>
              </a:spcAft>
              <a:defRPr sz="1200">
                <a:latin typeface="+mn-lt"/>
                <a:cs typeface="+mn-cs"/>
              </a:defRPr>
            </a:lvl1pPr>
          </a:lstStyle>
          <a:p>
            <a:pPr>
              <a:defRPr/>
            </a:pPr>
            <a:fld id="{2974F5C0-6F5F-49D1-ABBD-EF6D970ACA89}" type="datetimeFigureOut">
              <a:rPr lang="en-US"/>
              <a:pPr>
                <a:defRPr/>
              </a:pPr>
              <a:t>03/29/2022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534" tIns="46767" rIns="93534" bIns="46767" rtlCol="0" anchor="ctr"/>
          <a:lstStyle/>
          <a:p>
            <a:pPr lvl="0"/>
            <a:endParaRPr lang="en-US" noProof="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534" tIns="46767" rIns="93534" bIns="4676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534" tIns="46767" rIns="93534" bIns="4676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534" tIns="46767" rIns="93534" bIns="46767" rtlCol="0" anchor="b"/>
          <a:lstStyle>
            <a:lvl1pPr algn="r" fontAlgn="auto">
              <a:spcBef>
                <a:spcPts val="0"/>
              </a:spcBef>
              <a:spcAft>
                <a:spcPts val="0"/>
              </a:spcAft>
              <a:defRPr sz="1200">
                <a:latin typeface="+mn-lt"/>
                <a:cs typeface="+mn-cs"/>
              </a:defRPr>
            </a:lvl1pPr>
          </a:lstStyle>
          <a:p>
            <a:pPr>
              <a:defRPr/>
            </a:pPr>
            <a:fld id="{D3363548-B13C-420F-8B9F-450FBE4EE90E}" type="slidenum">
              <a:rPr lang="en-US"/>
              <a:pPr>
                <a:defRPr/>
              </a:pPr>
              <a:t>‹#›</a:t>
            </a:fld>
            <a:endParaRPr lang="en-US"/>
          </a:p>
        </p:txBody>
      </p:sp>
    </p:spTree>
    <p:extLst>
      <p:ext uri="{BB962C8B-B14F-4D97-AF65-F5344CB8AC3E}">
        <p14:creationId xmlns:p14="http://schemas.microsoft.com/office/powerpoint/2010/main" val="27431322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hearcofmass.org/programs/widening-the-circle/trainers-corn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ea typeface="Calibri"/>
                <a:cs typeface="Calibri"/>
              </a:rPr>
              <a:t>The relationships that people with disabilities have with their family members, paid staff and other people with disabilities are very important.  But we should be working towards widening the circle of friendships to support those relationships to happen between people with disabilities and others in the community who are not family members, are not paid and may not also have disabilities.  Because of our society’s continued reliance largely on services/supports that segregate people with disabilities from regular community life and congregate people together based on their disability, this can be challenging.  But it is very worthwhile. </a:t>
            </a:r>
          </a:p>
          <a:p>
            <a:pPr>
              <a:spcBef>
                <a:spcPts val="0"/>
              </a:spcBef>
              <a:spcAft>
                <a:spcPts val="0"/>
              </a:spcAft>
            </a:pPr>
            <a:r>
              <a:rPr lang="en-US" dirty="0">
                <a:ea typeface="Calibri"/>
                <a:cs typeface="Calibri"/>
              </a:rPr>
              <a:t> </a:t>
            </a:r>
            <a:endParaRPr lang="en-US" sz="1100" dirty="0">
              <a:ea typeface="Calibri"/>
              <a:cs typeface="Times New Roman"/>
            </a:endParaRPr>
          </a:p>
          <a:p>
            <a:pPr>
              <a:spcBef>
                <a:spcPts val="0"/>
              </a:spcBef>
              <a:spcAft>
                <a:spcPts val="0"/>
              </a:spcAft>
            </a:pPr>
            <a:r>
              <a:rPr lang="en-US" dirty="0">
                <a:ea typeface="Calibri"/>
                <a:cs typeface="Calibri"/>
              </a:rPr>
              <a:t>The training is designed so that it can be presented to one audience with an interest in a wide variety of ages, or it can be used for audiences specifically interested in resources for Kids, Transition-Aged Youth or Adults.  The material has proven effective with audiences of human services staff, educators, students, parents/family members and people with disabilities themselves.  </a:t>
            </a:r>
            <a:r>
              <a:rPr lang="en-US" b="1" i="1" dirty="0">
                <a:ea typeface="Calibri"/>
                <a:cs typeface="Calibri"/>
              </a:rPr>
              <a:t>Ideally this training would be conducted by a pair or small team of facilitators, with and without disabilities</a:t>
            </a:r>
            <a:r>
              <a:rPr lang="en-US" i="1" dirty="0">
                <a:ea typeface="Calibri"/>
                <a:cs typeface="Calibri"/>
              </a:rPr>
              <a:t>.  </a:t>
            </a:r>
            <a:endParaRPr lang="en-US" sz="1100" dirty="0">
              <a:ea typeface="Calibri"/>
              <a:cs typeface="Times New Roman"/>
            </a:endParaRPr>
          </a:p>
          <a:p>
            <a:pPr>
              <a:spcBef>
                <a:spcPts val="0"/>
              </a:spcBef>
              <a:spcAft>
                <a:spcPts val="0"/>
              </a:spcAft>
            </a:pPr>
            <a:r>
              <a:rPr lang="en-US" dirty="0">
                <a:ea typeface="Calibri"/>
                <a:cs typeface="Calibri"/>
              </a:rPr>
              <a:t> </a:t>
            </a:r>
            <a:endParaRPr lang="en-US" sz="1100" dirty="0">
              <a:ea typeface="Calibri"/>
              <a:cs typeface="Times New Roman"/>
            </a:endParaRPr>
          </a:p>
          <a:p>
            <a:pPr>
              <a:spcBef>
                <a:spcPts val="0"/>
              </a:spcBef>
              <a:spcAft>
                <a:spcPts val="0"/>
              </a:spcAft>
            </a:pPr>
            <a:r>
              <a:rPr lang="en-US" dirty="0">
                <a:ea typeface="Calibri"/>
                <a:cs typeface="Calibri"/>
              </a:rPr>
              <a:t>Typical audiences will be adults who may be parents/other family members, human services staff, people with disabilities or other interested parties.  Understanding </a:t>
            </a:r>
            <a:r>
              <a:rPr lang="en-US" b="1" dirty="0">
                <a:ea typeface="Calibri"/>
                <a:cs typeface="Calibri"/>
              </a:rPr>
              <a:t>adult learning principles</a:t>
            </a:r>
            <a:r>
              <a:rPr lang="en-US" dirty="0">
                <a:ea typeface="Calibri"/>
                <a:cs typeface="Calibri"/>
              </a:rPr>
              <a:t> is the key to a successful training that engages participants and facilitates learning.    Adults respond best to learning that is:</a:t>
            </a:r>
            <a:endParaRPr lang="en-US" sz="1100" dirty="0">
              <a:ea typeface="Calibri"/>
              <a:cs typeface="Times New Roman"/>
            </a:endParaRPr>
          </a:p>
          <a:p>
            <a:pPr>
              <a:spcBef>
                <a:spcPts val="0"/>
              </a:spcBef>
              <a:spcAft>
                <a:spcPts val="0"/>
              </a:spcAft>
            </a:pPr>
            <a:r>
              <a:rPr lang="en-US" dirty="0">
                <a:ea typeface="Calibri"/>
                <a:cs typeface="Calibri"/>
              </a:rPr>
              <a:t>•Active •Experience-based •Recognizing the learner as an expert •Independent •Real-life centered •Task-centered •Problem-centered •Solution-driven  </a:t>
            </a:r>
            <a:r>
              <a:rPr lang="en-US" dirty="0"/>
              <a:t>•Self-directing •Internally and externally motivated</a:t>
            </a:r>
          </a:p>
          <a:p>
            <a:endParaRPr lang="en-US" dirty="0"/>
          </a:p>
          <a:p>
            <a:r>
              <a:rPr lang="en-US" dirty="0"/>
              <a:t>Some helpful adult learning concepts you can practice include:</a:t>
            </a:r>
          </a:p>
          <a:p>
            <a:r>
              <a:rPr lang="en-US" dirty="0"/>
              <a:t>•Dialogue - interaction between learners and instructors.</a:t>
            </a:r>
          </a:p>
          <a:p>
            <a:r>
              <a:rPr lang="en-US" dirty="0"/>
              <a:t>•Supportive atmosphere - a comfortable environment facilitates learning along with a nurturing instructor.</a:t>
            </a:r>
          </a:p>
          <a:p>
            <a:r>
              <a:rPr lang="en-US" dirty="0"/>
              <a:t>•Encouragement of cooperative communication - clear opportunities for discussion between learners and instructors and learners amongst each other.</a:t>
            </a:r>
          </a:p>
          <a:p>
            <a:endParaRPr lang="en-US" dirty="0"/>
          </a:p>
          <a:p>
            <a:r>
              <a:rPr lang="en-US" dirty="0"/>
              <a:t>For a fun way to learn more about Adult Learning Principles, go to “Adult Learning In Under 3 Minutes” at </a:t>
            </a:r>
            <a:r>
              <a:rPr lang="en-US" b="1" dirty="0">
                <a:solidFill>
                  <a:schemeClr val="accent1"/>
                </a:solidFill>
              </a:rPr>
              <a:t>https://www.youtube.com/watch?v=8lvkJhXnEZk</a:t>
            </a:r>
            <a:r>
              <a:rPr lang="en-US" dirty="0">
                <a:solidFill>
                  <a:schemeClr val="tx2">
                    <a:lumMod val="20000"/>
                    <a:lumOff val="80000"/>
                  </a:schemeClr>
                </a:solidFill>
              </a:rPr>
              <a:t> </a:t>
            </a:r>
          </a:p>
          <a:p>
            <a:r>
              <a:rPr lang="en-US" dirty="0"/>
              <a:t> </a:t>
            </a:r>
          </a:p>
          <a:p>
            <a:pPr>
              <a:spcBef>
                <a:spcPts val="0"/>
              </a:spcBef>
              <a:spcAft>
                <a:spcPts val="0"/>
              </a:spcAft>
            </a:pPr>
            <a:r>
              <a:rPr lang="en-US" b="1" u="sng" dirty="0">
                <a:ea typeface="Calibri"/>
                <a:cs typeface="Calibri"/>
              </a:rPr>
              <a:t>Material/Equipment Needed</a:t>
            </a:r>
            <a:r>
              <a:rPr lang="en-US" dirty="0">
                <a:ea typeface="Calibri"/>
                <a:cs typeface="Calibri"/>
              </a:rPr>
              <a:t>:</a:t>
            </a:r>
            <a:endParaRPr lang="en-US" sz="1100" dirty="0">
              <a:ea typeface="Calibri"/>
              <a:cs typeface="Times New Roman"/>
            </a:endParaRPr>
          </a:p>
          <a:p>
            <a:pPr indent="467670">
              <a:spcBef>
                <a:spcPts val="0"/>
              </a:spcBef>
              <a:spcAft>
                <a:spcPts val="0"/>
              </a:spcAft>
            </a:pPr>
            <a:r>
              <a:rPr lang="en-US" dirty="0">
                <a:ea typeface="Calibri"/>
                <a:cs typeface="Calibri"/>
              </a:rPr>
              <a:t>-Easel/Wallpaper/Masking Tape or White Board		</a:t>
            </a:r>
            <a:endParaRPr lang="en-US" sz="1100" dirty="0">
              <a:ea typeface="Calibri"/>
              <a:cs typeface="Times New Roman"/>
            </a:endParaRPr>
          </a:p>
          <a:p>
            <a:pPr indent="467670">
              <a:spcBef>
                <a:spcPts val="0"/>
              </a:spcBef>
              <a:spcAft>
                <a:spcPts val="0"/>
              </a:spcAft>
            </a:pPr>
            <a:r>
              <a:rPr lang="en-US" dirty="0">
                <a:ea typeface="Calibri"/>
                <a:cs typeface="Calibri"/>
              </a:rPr>
              <a:t>-Colored Markers		</a:t>
            </a:r>
            <a:endParaRPr lang="en-US" sz="1100" dirty="0">
              <a:ea typeface="Calibri"/>
              <a:cs typeface="Times New Roman"/>
            </a:endParaRPr>
          </a:p>
          <a:p>
            <a:pPr indent="467670">
              <a:spcBef>
                <a:spcPts val="0"/>
              </a:spcBef>
              <a:spcAft>
                <a:spcPts val="0"/>
              </a:spcAft>
            </a:pPr>
            <a:r>
              <a:rPr lang="en-US" dirty="0">
                <a:ea typeface="Calibri"/>
                <a:cs typeface="Calibri"/>
              </a:rPr>
              <a:t>-Digital Projector	</a:t>
            </a:r>
            <a:endParaRPr lang="en-US" sz="1100" dirty="0">
              <a:ea typeface="Calibri"/>
              <a:cs typeface="Times New Roman"/>
            </a:endParaRPr>
          </a:p>
          <a:p>
            <a:pPr indent="467670">
              <a:spcBef>
                <a:spcPts val="0"/>
              </a:spcBef>
              <a:spcAft>
                <a:spcPts val="0"/>
              </a:spcAft>
            </a:pPr>
            <a:r>
              <a:rPr lang="en-US" dirty="0">
                <a:ea typeface="Calibri"/>
                <a:cs typeface="Calibri"/>
              </a:rPr>
              <a:t>-Screen</a:t>
            </a:r>
          </a:p>
          <a:p>
            <a:pPr indent="467670">
              <a:spcBef>
                <a:spcPts val="0"/>
              </a:spcBef>
              <a:spcAft>
                <a:spcPts val="0"/>
              </a:spcAft>
            </a:pPr>
            <a:r>
              <a:rPr lang="en-US" dirty="0">
                <a:ea typeface="Calibri"/>
                <a:cs typeface="Calibri"/>
              </a:rPr>
              <a:t>-CD/”</a:t>
            </a:r>
            <a:r>
              <a:rPr lang="en-US" dirty="0" err="1">
                <a:ea typeface="Calibri"/>
                <a:cs typeface="Calibri"/>
              </a:rPr>
              <a:t>Flashdrive</a:t>
            </a:r>
            <a:r>
              <a:rPr lang="en-US" dirty="0">
                <a:ea typeface="Calibri"/>
                <a:cs typeface="Calibri"/>
              </a:rPr>
              <a:t>”/Laptop device with PowerPoint</a:t>
            </a:r>
          </a:p>
          <a:p>
            <a:endParaRPr lang="en-US" dirty="0">
              <a:ea typeface="Calibri"/>
              <a:cs typeface="Calibri"/>
            </a:endParaRPr>
          </a:p>
          <a:p>
            <a:r>
              <a:rPr lang="en-US" b="1" u="sng" dirty="0">
                <a:ea typeface="Calibri"/>
                <a:cs typeface="Calibri"/>
              </a:rPr>
              <a:t>Handouts/Samples that May be Helpful:</a:t>
            </a:r>
          </a:p>
          <a:p>
            <a:r>
              <a:rPr lang="en-US" dirty="0">
                <a:ea typeface="Calibri"/>
                <a:cs typeface="Calibri"/>
              </a:rPr>
              <a:t>         -</a:t>
            </a:r>
            <a:r>
              <a:rPr lang="en-US" i="1" dirty="0">
                <a:ea typeface="Calibri"/>
                <a:cs typeface="Calibri"/>
              </a:rPr>
              <a:t>Advocate</a:t>
            </a:r>
            <a:r>
              <a:rPr lang="en-US" dirty="0">
                <a:ea typeface="Calibri"/>
                <a:cs typeface="Calibri"/>
              </a:rPr>
              <a:t> newsletter articles:</a:t>
            </a:r>
          </a:p>
          <a:p>
            <a:r>
              <a:rPr lang="en-US" dirty="0">
                <a:ea typeface="Calibri"/>
                <a:cs typeface="Calibri"/>
              </a:rPr>
              <a:t>               -”How to Use Your </a:t>
            </a:r>
            <a:r>
              <a:rPr lang="en-US" b="1" i="1" dirty="0">
                <a:ea typeface="Calibri"/>
                <a:cs typeface="Calibri"/>
              </a:rPr>
              <a:t>IEP</a:t>
            </a:r>
            <a:r>
              <a:rPr lang="en-US" dirty="0">
                <a:ea typeface="Calibri"/>
                <a:cs typeface="Calibri"/>
              </a:rPr>
              <a:t> to Promote Connections and Friendships (if your audience includes people interested in children/youth with IEPs)”</a:t>
            </a:r>
          </a:p>
          <a:p>
            <a:r>
              <a:rPr lang="en-US" dirty="0">
                <a:ea typeface="Calibri"/>
                <a:cs typeface="Calibri"/>
              </a:rPr>
              <a:t>               -”How to Use Your </a:t>
            </a:r>
            <a:r>
              <a:rPr lang="en-US" b="1" i="1" dirty="0">
                <a:ea typeface="Calibri"/>
                <a:cs typeface="Calibri"/>
              </a:rPr>
              <a:t>ISP</a:t>
            </a:r>
            <a:r>
              <a:rPr lang="en-US" dirty="0">
                <a:ea typeface="Calibri"/>
                <a:cs typeface="Calibri"/>
              </a:rPr>
              <a:t> to Promote Connections and Friendships (if your audience includes people interested in adults who have ISPs)”</a:t>
            </a:r>
          </a:p>
          <a:p>
            <a:r>
              <a:rPr lang="en-US" dirty="0">
                <a:ea typeface="Calibri"/>
                <a:cs typeface="Calibri"/>
              </a:rPr>
              <a:t>               -”Strategies for Direct Support Professionals to Promote Friendships Between the People They Support and Unpaid People without Disabilities in the Community” (If your</a:t>
            </a:r>
          </a:p>
          <a:p>
            <a:r>
              <a:rPr lang="en-US" dirty="0">
                <a:ea typeface="Calibri"/>
                <a:cs typeface="Calibri"/>
              </a:rPr>
              <a:t>                 audience includes DSPs)</a:t>
            </a:r>
          </a:p>
          <a:p>
            <a:r>
              <a:rPr lang="en-US" dirty="0">
                <a:ea typeface="Calibri"/>
                <a:cs typeface="Calibri"/>
              </a:rPr>
              <a:t>          -Sample Toolkits</a:t>
            </a:r>
          </a:p>
          <a:p>
            <a:r>
              <a:rPr lang="en-US" dirty="0">
                <a:ea typeface="Calibri"/>
                <a:cs typeface="Calibri"/>
              </a:rPr>
              <a:t>          -other sample material </a:t>
            </a:r>
          </a:p>
          <a:p>
            <a:endParaRPr lang="en-US" dirty="0"/>
          </a:p>
          <a:p>
            <a:r>
              <a:rPr lang="en-US" b="1" u="sng" dirty="0"/>
              <a:t>Advance Preparation</a:t>
            </a:r>
            <a:r>
              <a:rPr lang="en-US" dirty="0"/>
              <a:t>:</a:t>
            </a:r>
          </a:p>
          <a:p>
            <a:r>
              <a:rPr lang="en-US" dirty="0"/>
              <a:t>   Arrive early and…</a:t>
            </a:r>
          </a:p>
          <a:p>
            <a:r>
              <a:rPr lang="en-US" baseline="0" dirty="0"/>
              <a:t>   </a:t>
            </a:r>
            <a:r>
              <a:rPr lang="en-US" dirty="0"/>
              <a:t>Be sure that all equipment for displaying slides is working properly.</a:t>
            </a:r>
          </a:p>
          <a:p>
            <a:r>
              <a:rPr lang="en-US" baseline="0" dirty="0"/>
              <a:t>   </a:t>
            </a:r>
            <a:r>
              <a:rPr lang="en-US" dirty="0"/>
              <a:t>Prepare headings for the 3 activities using wall-paper. </a:t>
            </a:r>
          </a:p>
          <a:p>
            <a:endParaRPr lang="en-US" dirty="0"/>
          </a:p>
          <a:p>
            <a:r>
              <a:rPr lang="en-US" dirty="0"/>
              <a:t>This “Facilitator’s Guide” is intended to be used with an accompanying PowerPoint slide show.   </a:t>
            </a:r>
          </a:p>
          <a:p>
            <a:endParaRPr lang="en-US" dirty="0"/>
          </a:p>
          <a:p>
            <a:r>
              <a:rPr lang="en-US" dirty="0"/>
              <a:t>The material is designed to be easily adaptable for your purposes as a trainer.  For instance,</a:t>
            </a:r>
            <a:r>
              <a:rPr lang="en-US" baseline="0" dirty="0"/>
              <a:t> you may want to customize the material (pics and script) to use as an orientation for new staff.  Or maybe you’re active in a Special Education Parent Advisory Committee and want the material to reflect just school-aged children.  Or maybe you are a member of a self advocacy group and want to create a presentation on this topic that’s really exciting for members of your group.  </a:t>
            </a:r>
            <a:r>
              <a:rPr lang="en-US" b="1" i="1" baseline="0" dirty="0"/>
              <a:t>We encourage you to adapt this material as you see fit, AS LONG AS YOUR MESSAGE EMPHASIZES THE VALUE OF SUPPORTING FRIENDSHIPS BETWEEN PEOPLE WITH AND WITHOUT DISABILITIES!</a:t>
            </a:r>
            <a:endParaRPr lang="en-US" b="1" i="1"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1</a:t>
            </a:fld>
            <a:endParaRPr lang="en-US"/>
          </a:p>
        </p:txBody>
      </p:sp>
    </p:spTree>
    <p:extLst>
      <p:ext uri="{BB962C8B-B14F-4D97-AF65-F5344CB8AC3E}">
        <p14:creationId xmlns:p14="http://schemas.microsoft.com/office/powerpoint/2010/main" val="3852830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 </a:t>
            </a:r>
            <a:r>
              <a:rPr lang="en-US" b="0" dirty="0"/>
              <a:t>The group has spent some time talking and thinking about what we mean by friend, the characteristics of a friendship, and the benefits and challenges to friendships  for people with intellectual or developmental disabilities. The remainder of this training will focus on the importance of people belonging/participating in their communities but how friendships can be made and fostered through being engaged in their community.</a:t>
            </a:r>
          </a:p>
          <a:p>
            <a:endParaRPr lang="en-US" b="0" dirty="0"/>
          </a:p>
          <a:p>
            <a:r>
              <a:rPr lang="en-US" b="0" dirty="0"/>
              <a:t>Community inclusion is a term that most in the audience will be familiar to support people with disabilities. We want to look a little closer at what this phrase means.</a:t>
            </a:r>
          </a:p>
          <a:p>
            <a:endParaRPr lang="en-US" b="0" dirty="0"/>
          </a:p>
          <a:p>
            <a:r>
              <a:rPr lang="en-US" b="0" dirty="0"/>
              <a:t>You can break the group in two and ask them to come up with words or phrases and report back or if you choose to record responses have two sheets of wallpaper, one with the word community and one with the word inclusion. </a:t>
            </a:r>
          </a:p>
          <a:p>
            <a:endParaRPr lang="en-US" b="0" dirty="0"/>
          </a:p>
          <a:p>
            <a:r>
              <a:rPr lang="en-US" b="0" dirty="0"/>
              <a:t>Ask folks to share words or phrases that describes what community means to them.  </a:t>
            </a:r>
          </a:p>
          <a:p>
            <a:endParaRPr lang="en-US" b="0" dirty="0"/>
          </a:p>
          <a:p>
            <a:r>
              <a:rPr lang="en-US" b="0" dirty="0"/>
              <a:t>Then share the next  slide.</a:t>
            </a:r>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10</a:t>
            </a:fld>
            <a:endParaRPr lang="en-US"/>
          </a:p>
        </p:txBody>
      </p:sp>
    </p:spTree>
    <p:extLst>
      <p:ext uri="{BB962C8B-B14F-4D97-AF65-F5344CB8AC3E}">
        <p14:creationId xmlns:p14="http://schemas.microsoft.com/office/powerpoint/2010/main" val="176444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 </a:t>
            </a:r>
            <a:r>
              <a:rPr lang="en-US" dirty="0"/>
              <a:t>All of these are examples of people being together because of common interests, attitudes or goals. From any of these communities listed there are numerous opportunities for growth, companionship, exploration, adventure, excitement, etc.</a:t>
            </a:r>
          </a:p>
          <a:p>
            <a:endParaRPr lang="en-US" dirty="0"/>
          </a:p>
          <a:p>
            <a:r>
              <a:rPr lang="en-US" dirty="0"/>
              <a:t>One way/avenue for folks with disabilities to meet others and to develop relationships is through communities, groups or individuals who share common interests. For the folks you support “interests” might not be apparent or seemingly don’t exist. This is where partnering and working with family, coworkers, and others is helpful. </a:t>
            </a:r>
          </a:p>
          <a:p>
            <a:endParaRPr lang="en-US" dirty="0"/>
          </a:p>
          <a:p>
            <a:r>
              <a:rPr lang="en-US" b="0" i="0" dirty="0">
                <a:solidFill>
                  <a:srgbClr val="000000"/>
                </a:solidFill>
                <a:effectLst/>
                <a:latin typeface="Calibri" panose="020F0502020204030204" pitchFamily="34" charset="0"/>
              </a:rPr>
              <a:t>Facilitator:  From your personal experience, share a story about someone you know who developed relationship through their community.  Ask the group for their “take-aways” from your story.</a:t>
            </a:r>
            <a:endParaRPr lang="en-US" dirty="0"/>
          </a:p>
          <a:p>
            <a:endParaRPr lang="en-US" dirty="0"/>
          </a:p>
          <a:p>
            <a:r>
              <a:rPr lang="en-US" dirty="0"/>
              <a:t>Ask the group to report back or respond to what the word inclusion means to them.</a:t>
            </a:r>
          </a:p>
          <a:p>
            <a:endParaRPr lang="en-US" b="0" dirty="0"/>
          </a:p>
          <a:p>
            <a:r>
              <a:rPr lang="en-US" dirty="0"/>
              <a:t>Share the next slide.</a:t>
            </a:r>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11</a:t>
            </a:fld>
            <a:endParaRPr lang="en-US"/>
          </a:p>
        </p:txBody>
      </p:sp>
    </p:spTree>
    <p:extLst>
      <p:ext uri="{BB962C8B-B14F-4D97-AF65-F5344CB8AC3E}">
        <p14:creationId xmlns:p14="http://schemas.microsoft.com/office/powerpoint/2010/main" val="248774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Facilitators Note: </a:t>
            </a:r>
          </a:p>
          <a:p>
            <a:r>
              <a:rPr lang="en-US" b="0" dirty="0"/>
              <a:t>Review briefly but emphasize that we all want to feel included and we all know what it’s like to be excluded because we have all had a taste of it, if only briefly. </a:t>
            </a:r>
          </a:p>
          <a:p>
            <a:endParaRPr lang="en-US" b="0" dirty="0"/>
          </a:p>
          <a:p>
            <a:r>
              <a:rPr lang="en-US" b="0" dirty="0"/>
              <a:t>Show the next slide and ask if anyone has other examples. </a:t>
            </a:r>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12</a:t>
            </a:fld>
            <a:endParaRPr lang="en-US"/>
          </a:p>
        </p:txBody>
      </p:sp>
    </p:spTree>
    <p:extLst>
      <p:ext uri="{BB962C8B-B14F-4D97-AF65-F5344CB8AC3E}">
        <p14:creationId xmlns:p14="http://schemas.microsoft.com/office/powerpoint/2010/main" val="3089929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Facilitators Note:</a:t>
            </a:r>
          </a:p>
          <a:p>
            <a:r>
              <a:rPr lang="en-US" dirty="0"/>
              <a:t>Some examples are obvious. If your not invited to a party and everyone else is … obvious. For us to actively support folks with intellectual/developmental disabilities or anyone who is marginalized in one way or another it’s important to look acknowledge and respond when this happens and to also be attuned to the more subtle examples. </a:t>
            </a:r>
          </a:p>
          <a:p>
            <a:endParaRPr lang="en-US" dirty="0"/>
          </a:p>
          <a:p>
            <a:r>
              <a:rPr lang="en-US" dirty="0"/>
              <a:t>Let’s take a look at two real-life examples:</a:t>
            </a:r>
          </a:p>
          <a:p>
            <a:endParaRPr lang="en-US" dirty="0"/>
          </a:p>
          <a:p>
            <a:endParaRPr lang="en-US" dirty="0"/>
          </a:p>
          <a:p>
            <a:pPr defTabSz="935340">
              <a:defRPr/>
            </a:pPr>
            <a:r>
              <a:rPr lang="en-US" b="1" dirty="0"/>
              <a:t>COPY to slide 17&amp; 18  presenter notes </a:t>
            </a:r>
          </a:p>
          <a:p>
            <a:pPr defTabSz="935340">
              <a:defRPr/>
            </a:pPr>
            <a:r>
              <a:rPr lang="en-US" dirty="0"/>
              <a:t>Discuss: </a:t>
            </a:r>
          </a:p>
          <a:p>
            <a:pPr defTabSz="935340">
              <a:defRPr/>
            </a:pPr>
            <a:r>
              <a:rPr lang="en-US" dirty="0"/>
              <a:t>What’s wrong?</a:t>
            </a:r>
          </a:p>
          <a:p>
            <a:pPr defTabSz="935340">
              <a:defRPr/>
            </a:pPr>
            <a:r>
              <a:rPr lang="en-US" dirty="0"/>
              <a:t>Who was impacted by the situation?</a:t>
            </a:r>
          </a:p>
          <a:p>
            <a:pPr defTabSz="935340">
              <a:defRPr/>
            </a:pPr>
            <a:r>
              <a:rPr lang="en-US" dirty="0"/>
              <a:t>How were they impacted?</a:t>
            </a:r>
          </a:p>
          <a:p>
            <a:pPr defTabSz="935340">
              <a:defRPr/>
            </a:pPr>
            <a:r>
              <a:rPr lang="en-US" dirty="0"/>
              <a:t>Who could have changed the situation?</a:t>
            </a:r>
          </a:p>
          <a:p>
            <a:pPr defTabSz="935340">
              <a:defRPr/>
            </a:pPr>
            <a:endParaRPr lang="en-US" dirty="0"/>
          </a:p>
          <a:p>
            <a:pPr defTabSz="935340">
              <a:defRPr/>
            </a:pPr>
            <a:r>
              <a:rPr lang="en-US" dirty="0"/>
              <a:t>Some may think your advocacy is, asking too much but vigilance is necessary to not only move forward but to maintain our ground. Problem solving and working together cultivates understanding, encourages creativity and builds bridges.</a:t>
            </a:r>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13</a:t>
            </a:fld>
            <a:endParaRPr lang="en-US"/>
          </a:p>
        </p:txBody>
      </p:sp>
    </p:spTree>
    <p:extLst>
      <p:ext uri="{BB962C8B-B14F-4D97-AF65-F5344CB8AC3E}">
        <p14:creationId xmlns:p14="http://schemas.microsoft.com/office/powerpoint/2010/main" val="55890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2 slides to help participants understand that just being in the same place as others is often not enough.</a:t>
            </a:r>
            <a:r>
              <a:rPr lang="en-US" baseline="0" dirty="0"/>
              <a:t>  Proximity is NECESSARY for friendships to happen, but proximity, alone, is no guarantee that they will.</a:t>
            </a:r>
          </a:p>
          <a:p>
            <a:endParaRPr lang="en-US" baseline="0" dirty="0"/>
          </a:p>
          <a:p>
            <a:r>
              <a:rPr lang="en-US" baseline="0" dirty="0"/>
              <a:t>Note that the second picture was taken at an event in Fall River in December 2015, not long ago.</a:t>
            </a:r>
          </a:p>
          <a:p>
            <a:endParaRPr lang="en-US" baseline="0" dirty="0"/>
          </a:p>
          <a:p>
            <a:r>
              <a:rPr lang="en-US" baseline="0" dirty="0"/>
              <a:t>Ask participants who could fix this.  Answers should include  chorus director, parent, other members of the chorus and the boys in the wheelchairs themselves.</a:t>
            </a:r>
          </a:p>
          <a:p>
            <a:endParaRPr lang="en-US" baseline="0" dirty="0"/>
          </a:p>
          <a:p>
            <a:r>
              <a:rPr lang="en-US" dirty="0"/>
              <a:t>You may choose to read the story behind the first photo ( black and white) and then talk about the second photo. In both pictures the parents were emotionally impacted negatively. </a:t>
            </a:r>
          </a:p>
          <a:p>
            <a:endParaRPr lang="en-US" dirty="0"/>
          </a:p>
          <a:p>
            <a:r>
              <a:rPr lang="en-US" dirty="0"/>
              <a:t>You might want to ask how the chorus participants and observers might be negatively impacted even if unconsciously. </a:t>
            </a:r>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14</a:t>
            </a:fld>
            <a:endParaRPr lang="en-US"/>
          </a:p>
        </p:txBody>
      </p:sp>
    </p:spTree>
    <p:extLst>
      <p:ext uri="{BB962C8B-B14F-4D97-AF65-F5344CB8AC3E}">
        <p14:creationId xmlns:p14="http://schemas.microsoft.com/office/powerpoint/2010/main" val="211522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“Hurdles” commonly mentioned by both parents and staff is lack of time to devote to social opportunities and friendship making with/for the person they care about.  Parents/staff</a:t>
            </a:r>
            <a:r>
              <a:rPr lang="en-US" baseline="0" dirty="0"/>
              <a:t> may be caught up in dealing with school systems, doctors’ appointments, etc.  If that’s the case—and if people agree that friendships are important—then we need to figure out how to use the little time we have more productively.  </a:t>
            </a:r>
          </a:p>
          <a:p>
            <a:endParaRPr lang="en-US" baseline="0" dirty="0"/>
          </a:p>
          <a:p>
            <a:r>
              <a:rPr lang="en-US" baseline="0" dirty="0"/>
              <a:t>Ask participants to team up with one other person.  Ask them to follow the directions on the slide to both rate the activity (as to </a:t>
            </a:r>
            <a:r>
              <a:rPr lang="en-US" u="sng" baseline="0" dirty="0"/>
              <a:t>whether or not it is a good way </a:t>
            </a:r>
            <a:r>
              <a:rPr lang="en-US" baseline="0" dirty="0"/>
              <a:t>to make friends) and to think of </a:t>
            </a:r>
            <a:r>
              <a:rPr lang="en-US" u="sng" baseline="0" dirty="0"/>
              <a:t>ways that the activity could be improved </a:t>
            </a:r>
            <a:r>
              <a:rPr lang="en-US" baseline="0" dirty="0"/>
              <a:t>to increase the chances of friendships developing.</a:t>
            </a:r>
          </a:p>
          <a:p>
            <a:endParaRPr lang="en-US" baseline="0" dirty="0"/>
          </a:p>
          <a:p>
            <a:r>
              <a:rPr lang="en-US" baseline="0" dirty="0"/>
              <a:t>After a few minutes, go through the 4 examples as a large group, asking each pair for input.</a:t>
            </a:r>
          </a:p>
          <a:p>
            <a:pPr marL="233835" indent="-233835">
              <a:buAutoNum type="arabicPeriod"/>
            </a:pPr>
            <a:r>
              <a:rPr lang="en-US" baseline="0" dirty="0"/>
              <a:t>Participants will likely have very different experiences regarding </a:t>
            </a:r>
            <a:r>
              <a:rPr lang="en-US" b="1" baseline="0" dirty="0"/>
              <a:t>fitness centers </a:t>
            </a:r>
            <a:r>
              <a:rPr lang="en-US" baseline="0" dirty="0"/>
              <a:t>as places to make friends.  Chances of this happening can be increased by:</a:t>
            </a:r>
          </a:p>
          <a:p>
            <a:r>
              <a:rPr lang="en-US" baseline="0" dirty="0"/>
              <a:t>     -going to the same fitness center on the same days and same times each week.</a:t>
            </a:r>
          </a:p>
          <a:p>
            <a:r>
              <a:rPr lang="en-US" baseline="0" dirty="0"/>
              <a:t>     -exercising in classes (</a:t>
            </a:r>
            <a:r>
              <a:rPr lang="en-US" baseline="0" dirty="0" err="1"/>
              <a:t>zumba</a:t>
            </a:r>
            <a:r>
              <a:rPr lang="en-US" baseline="0" dirty="0"/>
              <a:t>, yoga, spinning, etc.) or group activities (basketball, etc.) vs a solitary activity such as treadmill.</a:t>
            </a:r>
          </a:p>
          <a:p>
            <a:r>
              <a:rPr lang="en-US" baseline="0" dirty="0"/>
              <a:t>     -go to the fitness center with another member instead of with a staff person.  If a staff person is initially involved, they should “fade” as soon as possible.</a:t>
            </a:r>
          </a:p>
          <a:p>
            <a:pPr marL="233835" indent="-233835">
              <a:buAutoNum type="arabicPeriod" startAt="2"/>
            </a:pPr>
            <a:r>
              <a:rPr lang="en-US" baseline="0" dirty="0"/>
              <a:t>Many people connect through a </a:t>
            </a:r>
            <a:r>
              <a:rPr lang="en-US" b="1" baseline="0" dirty="0"/>
              <a:t>love for animals</a:t>
            </a:r>
            <a:r>
              <a:rPr lang="en-US" baseline="0" dirty="0"/>
              <a:t>.  This activity could be bettered by:</a:t>
            </a:r>
          </a:p>
          <a:p>
            <a:r>
              <a:rPr lang="en-US" baseline="0" dirty="0"/>
              <a:t>     -volunteering regularly on the same days/times.  </a:t>
            </a:r>
          </a:p>
          <a:p>
            <a:r>
              <a:rPr lang="en-US" baseline="0" dirty="0"/>
              <a:t>     -team up with other volunteers from the community.  Find out where they live.  Can they provide future rides to the shelter?</a:t>
            </a:r>
          </a:p>
          <a:p>
            <a:r>
              <a:rPr lang="en-US" baseline="0" dirty="0"/>
              <a:t>     -can the dog walking take part in the community (dog parks) and not just on the shelter property?</a:t>
            </a:r>
          </a:p>
          <a:p>
            <a:r>
              <a:rPr lang="en-US" baseline="0" dirty="0"/>
              <a:t>     -can dog-walking skills be honed to a point where someone could get a neighborhood job as a dog walker?  (someone served by DDS actually started a neighborhood dog-walking business, “K9-5”, after initially volunteering at a kennel!)</a:t>
            </a:r>
          </a:p>
          <a:p>
            <a:pPr marL="233835" indent="-233835">
              <a:buAutoNum type="arabicPeriod" startAt="3"/>
            </a:pPr>
            <a:r>
              <a:rPr lang="en-US" b="0" baseline="0" dirty="0"/>
              <a:t>“</a:t>
            </a:r>
            <a:r>
              <a:rPr lang="en-US" b="1" baseline="0" dirty="0"/>
              <a:t>Breaking bread</a:t>
            </a:r>
            <a:r>
              <a:rPr lang="en-US" b="0" baseline="0" dirty="0"/>
              <a:t>” </a:t>
            </a:r>
            <a:r>
              <a:rPr lang="en-US" baseline="0" dirty="0"/>
              <a:t>together is a great way to connect with others.  To enhance the chances of friendships:</a:t>
            </a:r>
          </a:p>
          <a:p>
            <a:r>
              <a:rPr lang="en-US" baseline="0" dirty="0"/>
              <a:t>     -locate the neighborhood restaurant where locals are most likely gathering. </a:t>
            </a:r>
          </a:p>
          <a:p>
            <a:r>
              <a:rPr lang="en-US" baseline="0" dirty="0"/>
              <a:t>     -go on the same day(s)/time.</a:t>
            </a:r>
          </a:p>
          <a:p>
            <a:r>
              <a:rPr lang="en-US" baseline="0" dirty="0"/>
              <a:t>     -be sure to chat with wait staff and customers</a:t>
            </a:r>
          </a:p>
          <a:p>
            <a:r>
              <a:rPr lang="en-US" baseline="0" dirty="0"/>
              <a:t>     -STAFF:  Role model interactions with the people you support.  Let others see them participating in ordering, conversing, etc.</a:t>
            </a:r>
          </a:p>
          <a:p>
            <a:r>
              <a:rPr lang="en-US" baseline="0" dirty="0"/>
              <a:t>     -being a regular customer could lead to a job offer!</a:t>
            </a:r>
          </a:p>
          <a:p>
            <a:r>
              <a:rPr lang="en-US" baseline="0" dirty="0"/>
              <a:t>4.  </a:t>
            </a:r>
            <a:r>
              <a:rPr lang="en-US" b="1" baseline="0" dirty="0"/>
              <a:t>Voting</a:t>
            </a:r>
            <a:r>
              <a:rPr lang="en-US" baseline="0" dirty="0"/>
              <a:t> is a very important activity, but not a good way to meet people.  There are many seemingly “one-shot” activities (United Way’s </a:t>
            </a:r>
            <a:r>
              <a:rPr lang="en-US" i="1" baseline="0" dirty="0"/>
              <a:t>Day of Caring</a:t>
            </a:r>
            <a:r>
              <a:rPr lang="en-US" baseline="0" dirty="0"/>
              <a:t>, Project Bread’s </a:t>
            </a:r>
            <a:r>
              <a:rPr lang="en-US" i="1" baseline="0" dirty="0"/>
              <a:t>Walk for Hunger</a:t>
            </a:r>
            <a:r>
              <a:rPr lang="en-US" baseline="0" dirty="0"/>
              <a:t>, numerous fund-raising events, etc.) that we want to encourage people to take part in.  But there are some things that can make these events opportunities for friendship:</a:t>
            </a:r>
          </a:p>
          <a:p>
            <a:r>
              <a:rPr lang="en-US" baseline="0" dirty="0"/>
              <a:t>     -voting and other activities have lots of background work.  Be part of a campaign to support a candidate/issue; attend meetings, stuff envelopes, make phone calls, hold signs, etc.</a:t>
            </a:r>
          </a:p>
          <a:p>
            <a:r>
              <a:rPr lang="en-US" baseline="0" dirty="0"/>
              <a:t>     -find out if other campaign volunteers live nearby; they may be able to provide transportation/support.</a:t>
            </a:r>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15</a:t>
            </a:fld>
            <a:endParaRPr lang="en-US"/>
          </a:p>
        </p:txBody>
      </p:sp>
    </p:spTree>
    <p:extLst>
      <p:ext uri="{BB962C8B-B14F-4D97-AF65-F5344CB8AC3E}">
        <p14:creationId xmlns:p14="http://schemas.microsoft.com/office/powerpoint/2010/main" val="2289358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discussions focused on the intrinsic value and importance of friendship. </a:t>
            </a:r>
          </a:p>
          <a:p>
            <a:r>
              <a:rPr lang="en-US" dirty="0"/>
              <a:t>Now lets look at some proven strategies that might be used to help folks with and without disabilities develop friendships.</a:t>
            </a:r>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16</a:t>
            </a:fld>
            <a:endParaRPr lang="en-US"/>
          </a:p>
        </p:txBody>
      </p:sp>
    </p:spTree>
    <p:extLst>
      <p:ext uri="{BB962C8B-B14F-4D97-AF65-F5344CB8AC3E}">
        <p14:creationId xmlns:p14="http://schemas.microsoft.com/office/powerpoint/2010/main" val="1559914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17</a:t>
            </a:fld>
            <a:endParaRPr lang="en-US"/>
          </a:p>
        </p:txBody>
      </p:sp>
    </p:spTree>
    <p:extLst>
      <p:ext uri="{BB962C8B-B14F-4D97-AF65-F5344CB8AC3E}">
        <p14:creationId xmlns:p14="http://schemas.microsoft.com/office/powerpoint/2010/main" val="861746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18</a:t>
            </a:fld>
            <a:endParaRPr lang="en-US"/>
          </a:p>
        </p:txBody>
      </p:sp>
    </p:spTree>
    <p:extLst>
      <p:ext uri="{BB962C8B-B14F-4D97-AF65-F5344CB8AC3E}">
        <p14:creationId xmlns:p14="http://schemas.microsoft.com/office/powerpoint/2010/main" val="105884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using social networking sites to locate old friends/neighbors/school mates</a:t>
            </a:r>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19</a:t>
            </a:fld>
            <a:endParaRPr lang="en-US"/>
          </a:p>
        </p:txBody>
      </p:sp>
    </p:spTree>
    <p:extLst>
      <p:ext uri="{BB962C8B-B14F-4D97-AF65-F5344CB8AC3E}">
        <p14:creationId xmlns:p14="http://schemas.microsoft.com/office/powerpoint/2010/main" val="9857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spcBef>
                <a:spcPts val="0"/>
              </a:spcBef>
              <a:spcAft>
                <a:spcPts val="0"/>
              </a:spcAft>
              <a:defRPr/>
            </a:pPr>
            <a:r>
              <a:rPr lang="en-US" dirty="0">
                <a:solidFill>
                  <a:prstClr val="black"/>
                </a:solidFill>
                <a:ea typeface="Calibri"/>
                <a:cs typeface="Calibri"/>
              </a:rPr>
              <a:t>This 2-hour training has been developed as part of the DDS-funded “Widening the Circle Project” through The Arc of Massachusetts.  </a:t>
            </a:r>
          </a:p>
          <a:p>
            <a:pPr defTabSz="935340">
              <a:spcBef>
                <a:spcPts val="0"/>
              </a:spcBef>
              <a:spcAft>
                <a:spcPts val="0"/>
              </a:spcAft>
              <a:defRPr/>
            </a:pPr>
            <a:r>
              <a:rPr lang="en-US" dirty="0">
                <a:solidFill>
                  <a:prstClr val="black"/>
                </a:solidFill>
                <a:ea typeface="Calibri"/>
                <a:cs typeface="Calibri"/>
              </a:rPr>
              <a:t>Facilitators Note The </a:t>
            </a:r>
            <a:r>
              <a:rPr lang="en-US" b="1" dirty="0">
                <a:solidFill>
                  <a:prstClr val="black"/>
                </a:solidFill>
                <a:ea typeface="Calibri"/>
                <a:cs typeface="Calibri"/>
              </a:rPr>
              <a:t>GOAL</a:t>
            </a:r>
            <a:r>
              <a:rPr lang="en-US" dirty="0">
                <a:solidFill>
                  <a:prstClr val="black"/>
                </a:solidFill>
                <a:ea typeface="Calibri"/>
                <a:cs typeface="Calibri"/>
              </a:rPr>
              <a:t> of this training is to help people with and without disabilities, their families and supporters to better understand the importance of friendships between people with and without disabilities.  Specific </a:t>
            </a:r>
            <a:r>
              <a:rPr lang="en-US" b="1" dirty="0">
                <a:solidFill>
                  <a:prstClr val="black"/>
                </a:solidFill>
                <a:ea typeface="Calibri"/>
                <a:cs typeface="Calibri"/>
              </a:rPr>
              <a:t>OBJECTIVES</a:t>
            </a:r>
            <a:r>
              <a:rPr lang="en-US" dirty="0">
                <a:solidFill>
                  <a:prstClr val="black"/>
                </a:solidFill>
                <a:ea typeface="Calibri"/>
                <a:cs typeface="Calibri"/>
              </a:rPr>
              <a:t> include:</a:t>
            </a:r>
            <a:endParaRPr lang="en-US" sz="1100" dirty="0">
              <a:solidFill>
                <a:prstClr val="black"/>
              </a:solidFill>
              <a:ea typeface="Calibri"/>
              <a:cs typeface="Times New Roman"/>
            </a:endParaRPr>
          </a:p>
          <a:p>
            <a:pPr defTabSz="935340">
              <a:spcBef>
                <a:spcPts val="0"/>
              </a:spcBef>
              <a:spcAft>
                <a:spcPts val="0"/>
              </a:spcAft>
              <a:defRPr/>
            </a:pPr>
            <a:r>
              <a:rPr lang="en-US" dirty="0">
                <a:solidFill>
                  <a:prstClr val="black"/>
                </a:solidFill>
                <a:ea typeface="Calibri"/>
                <a:cs typeface="Calibri"/>
              </a:rPr>
              <a:t> </a:t>
            </a:r>
            <a:endParaRPr lang="en-US" sz="1100" dirty="0">
              <a:solidFill>
                <a:prstClr val="black"/>
              </a:solidFill>
              <a:ea typeface="Calibri"/>
              <a:cs typeface="Times New Roman"/>
            </a:endParaRPr>
          </a:p>
          <a:p>
            <a:pPr marL="350752" indent="-350752" defTabSz="935340">
              <a:spcBef>
                <a:spcPts val="0"/>
              </a:spcBef>
              <a:spcAft>
                <a:spcPts val="0"/>
              </a:spcAft>
              <a:buFont typeface="+mj-lt"/>
              <a:buAutoNum type="arabicPeriod"/>
              <a:defRPr/>
            </a:pPr>
            <a:r>
              <a:rPr lang="en-US" dirty="0">
                <a:solidFill>
                  <a:prstClr val="black"/>
                </a:solidFill>
                <a:ea typeface="Calibri"/>
                <a:cs typeface="Calibri"/>
              </a:rPr>
              <a:t>Participants will be able to define “friendship”.</a:t>
            </a:r>
            <a:endParaRPr lang="en-US" sz="1100" dirty="0">
              <a:solidFill>
                <a:prstClr val="black"/>
              </a:solidFill>
              <a:ea typeface="Calibri"/>
              <a:cs typeface="Times New Roman"/>
            </a:endParaRPr>
          </a:p>
          <a:p>
            <a:pPr marL="350752" indent="-350752" defTabSz="935340">
              <a:spcBef>
                <a:spcPts val="0"/>
              </a:spcBef>
              <a:spcAft>
                <a:spcPts val="0"/>
              </a:spcAft>
              <a:buFont typeface="+mj-lt"/>
              <a:buAutoNum type="arabicPeriod"/>
              <a:defRPr/>
            </a:pPr>
            <a:r>
              <a:rPr lang="en-US" dirty="0">
                <a:solidFill>
                  <a:prstClr val="black"/>
                </a:solidFill>
                <a:ea typeface="Calibri"/>
                <a:cs typeface="Calibri"/>
              </a:rPr>
              <a:t>Participants will be able to list specific benefits that friendships bring into everyone’s’ lives.</a:t>
            </a:r>
            <a:endParaRPr lang="en-US" sz="1100" dirty="0">
              <a:solidFill>
                <a:prstClr val="black"/>
              </a:solidFill>
              <a:ea typeface="Calibri"/>
              <a:cs typeface="Times New Roman"/>
            </a:endParaRPr>
          </a:p>
          <a:p>
            <a:pPr marL="350752" indent="-350752" defTabSz="935340">
              <a:spcBef>
                <a:spcPts val="0"/>
              </a:spcBef>
              <a:spcAft>
                <a:spcPts val="0"/>
              </a:spcAft>
              <a:buFont typeface="+mj-lt"/>
              <a:buAutoNum type="arabicPeriod"/>
              <a:defRPr/>
            </a:pPr>
            <a:r>
              <a:rPr lang="en-US" dirty="0">
                <a:solidFill>
                  <a:prstClr val="black"/>
                </a:solidFill>
                <a:ea typeface="Calibri"/>
                <a:cs typeface="Calibri"/>
              </a:rPr>
              <a:t>Participants will be able to identify and explain obstacles to the development of friendships between people with and without disabilities.</a:t>
            </a:r>
            <a:endParaRPr lang="en-US" sz="1100" dirty="0">
              <a:solidFill>
                <a:prstClr val="black"/>
              </a:solidFill>
              <a:ea typeface="Calibri"/>
              <a:cs typeface="Times New Roman"/>
            </a:endParaRPr>
          </a:p>
          <a:p>
            <a:pPr marL="350752" indent="-350752" defTabSz="935340">
              <a:spcBef>
                <a:spcPts val="0"/>
              </a:spcBef>
              <a:spcAft>
                <a:spcPts val="0"/>
              </a:spcAft>
              <a:buFont typeface="+mj-lt"/>
              <a:buAutoNum type="arabicPeriod"/>
              <a:defRPr/>
            </a:pPr>
            <a:r>
              <a:rPr lang="en-US" dirty="0">
                <a:solidFill>
                  <a:prstClr val="black"/>
                </a:solidFill>
                <a:ea typeface="Calibri"/>
                <a:cs typeface="Calibri"/>
              </a:rPr>
              <a:t>Participants will be able to develop </a:t>
            </a:r>
            <a:r>
              <a:rPr lang="en-US" strike="sngStrike" dirty="0">
                <a:solidFill>
                  <a:prstClr val="black"/>
                </a:solidFill>
                <a:ea typeface="Calibri"/>
                <a:cs typeface="Calibri"/>
              </a:rPr>
              <a:t>a plan  </a:t>
            </a:r>
            <a:r>
              <a:rPr lang="en-US" dirty="0">
                <a:solidFill>
                  <a:prstClr val="black"/>
                </a:solidFill>
                <a:ea typeface="Calibri"/>
                <a:cs typeface="Calibri"/>
              </a:rPr>
              <a:t> strategies to support someone to establish/maintain friendships. </a:t>
            </a:r>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2</a:t>
            </a:fld>
            <a:endParaRPr lang="en-US"/>
          </a:p>
        </p:txBody>
      </p:sp>
    </p:spTree>
    <p:extLst>
      <p:ext uri="{BB962C8B-B14F-4D97-AF65-F5344CB8AC3E}">
        <p14:creationId xmlns:p14="http://schemas.microsoft.com/office/powerpoint/2010/main" val="141481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609600"/>
            <a:ext cx="4648200" cy="3486150"/>
          </a:xfrm>
        </p:spPr>
      </p:sp>
      <p:sp>
        <p:nvSpPr>
          <p:cNvPr id="3" name="Notes Placeholder 2"/>
          <p:cNvSpPr>
            <a:spLocks noGrp="1"/>
          </p:cNvSpPr>
          <p:nvPr>
            <p:ph type="body" idx="1"/>
          </p:nvPr>
        </p:nvSpPr>
        <p:spPr/>
        <p:txBody>
          <a:bodyPr/>
          <a:lstStyle/>
          <a:p>
            <a:r>
              <a:rPr lang="en-US" b="1" dirty="0"/>
              <a:t>Recreational groups: consider what ROLES a person could hold in a recreational group; perhaps the person supported could volunteer to assist the swim team coach? </a:t>
            </a:r>
          </a:p>
          <a:p>
            <a:endParaRPr lang="en-US" b="1" dirty="0"/>
          </a:p>
          <a:p>
            <a:r>
              <a:rPr lang="en-US" b="1" dirty="0"/>
              <a:t>Social groups: </a:t>
            </a:r>
          </a:p>
          <a:p>
            <a:r>
              <a:rPr lang="en-US" b="1" dirty="0"/>
              <a:t>Faith-based groups</a:t>
            </a:r>
            <a:r>
              <a:rPr lang="en-US" dirty="0"/>
              <a:t>.  Surveys show that many people with disabilities have been denied the opportunity to participate in the religion of their choice.  And faith-based organizations have a variety of activities within their scope (services, choir, childcare, social events, community service, adult bible study, etc.) in which people with and without disabilities can connect.  </a:t>
            </a:r>
          </a:p>
          <a:p>
            <a:endParaRPr lang="en-US" dirty="0"/>
          </a:p>
          <a:p>
            <a:r>
              <a:rPr lang="en-US" dirty="0"/>
              <a:t>Needs-based groups: Support groups such as Alcoholics anonymous or Weight Watchers are open to everyone and could be beneficial to people we support who struggle. Anyone who has suffered the loss of a loved-one needs time to grieve. They may benefit from attending a bereavement support group.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20</a:t>
            </a:fld>
            <a:endParaRPr lang="en-US"/>
          </a:p>
        </p:txBody>
      </p:sp>
    </p:spTree>
    <p:extLst>
      <p:ext uri="{BB962C8B-B14F-4D97-AF65-F5344CB8AC3E}">
        <p14:creationId xmlns:p14="http://schemas.microsoft.com/office/powerpoint/2010/main" val="3967721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21</a:t>
            </a:fld>
            <a:endParaRPr lang="en-US"/>
          </a:p>
        </p:txBody>
      </p:sp>
    </p:spTree>
    <p:extLst>
      <p:ext uri="{BB962C8B-B14F-4D97-AF65-F5344CB8AC3E}">
        <p14:creationId xmlns:p14="http://schemas.microsoft.com/office/powerpoint/2010/main" val="230739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DON’T emphasize differences from neighbors (such as hosting cookout and inviting other group homes)</a:t>
            </a:r>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22</a:t>
            </a:fld>
            <a:endParaRPr lang="en-US"/>
          </a:p>
        </p:txBody>
      </p:sp>
    </p:spTree>
    <p:extLst>
      <p:ext uri="{BB962C8B-B14F-4D97-AF65-F5344CB8AC3E}">
        <p14:creationId xmlns:p14="http://schemas.microsoft.com/office/powerpoint/2010/main" val="993415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everyone deserves that. </a:t>
            </a:r>
          </a:p>
          <a:p>
            <a:endParaRPr lang="en-US" dirty="0"/>
          </a:p>
          <a:p>
            <a:r>
              <a:rPr lang="en-US" dirty="0"/>
              <a:t>Questions? </a:t>
            </a:r>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23</a:t>
            </a:fld>
            <a:endParaRPr lang="en-US"/>
          </a:p>
        </p:txBody>
      </p:sp>
    </p:spTree>
    <p:extLst>
      <p:ext uri="{BB962C8B-B14F-4D97-AF65-F5344CB8AC3E}">
        <p14:creationId xmlns:p14="http://schemas.microsoft.com/office/powerpoint/2010/main" val="391653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24</a:t>
            </a:fld>
            <a:endParaRPr lang="en-US"/>
          </a:p>
        </p:txBody>
      </p:sp>
    </p:spTree>
    <p:extLst>
      <p:ext uri="{BB962C8B-B14F-4D97-AF65-F5344CB8AC3E}">
        <p14:creationId xmlns:p14="http://schemas.microsoft.com/office/powerpoint/2010/main" val="108236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u="sng" dirty="0">
                <a:solidFill>
                  <a:prstClr val="black"/>
                </a:solidFill>
                <a:ea typeface="+mj-ea"/>
                <a:cs typeface="+mj-cs"/>
              </a:rPr>
              <a:t>Resources</a:t>
            </a:r>
          </a:p>
          <a:p>
            <a:r>
              <a:rPr lang="en-US" dirty="0">
                <a:solidFill>
                  <a:prstClr val="black"/>
                </a:solidFill>
                <a:ea typeface="+mj-ea"/>
                <a:cs typeface="+mj-cs"/>
              </a:rPr>
              <a:t>Your Local DDS-Funded Family Support Center (</a:t>
            </a:r>
            <a:r>
              <a:rPr lang="en-US" u="sng" dirty="0">
                <a:solidFill>
                  <a:prstClr val="black"/>
                </a:solidFill>
                <a:ea typeface="+mj-ea"/>
                <a:cs typeface="+mj-cs"/>
              </a:rPr>
              <a:t>http://www.disabilityinfo.org/mnip/db/tacr/OfficeByAgency.aspx?id=21</a:t>
            </a:r>
            <a:r>
              <a:rPr lang="en-US" dirty="0">
                <a:solidFill>
                  <a:prstClr val="black"/>
                </a:solidFill>
                <a:ea typeface="+mj-ea"/>
                <a:cs typeface="+mj-cs"/>
              </a:rPr>
              <a:t>)  </a:t>
            </a:r>
            <a:br>
              <a:rPr lang="en-US" dirty="0">
                <a:solidFill>
                  <a:prstClr val="black"/>
                </a:solidFill>
                <a:ea typeface="+mj-ea"/>
                <a:cs typeface="+mj-cs"/>
              </a:rPr>
            </a:br>
            <a:r>
              <a:rPr lang="en-US" dirty="0">
                <a:solidFill>
                  <a:prstClr val="black"/>
                </a:solidFill>
                <a:ea typeface="+mj-ea"/>
                <a:cs typeface="+mj-cs"/>
              </a:rPr>
              <a:t>Your Local Chapter of The Arc (www.thearcofmass.org)</a:t>
            </a:r>
            <a:br>
              <a:rPr lang="en-US" dirty="0">
                <a:solidFill>
                  <a:prstClr val="black"/>
                </a:solidFill>
                <a:ea typeface="+mj-ea"/>
                <a:cs typeface="+mj-cs"/>
              </a:rPr>
            </a:br>
            <a:r>
              <a:rPr lang="en-US" dirty="0">
                <a:solidFill>
                  <a:prstClr val="black"/>
                </a:solidFill>
                <a:ea typeface="+mj-ea"/>
                <a:cs typeface="+mj-cs"/>
              </a:rPr>
              <a:t>Your Closest Chapter of MA Network of Information Providers (http://disabilityinfo.org/Resources/MNIP/members/) </a:t>
            </a:r>
            <a:br>
              <a:rPr lang="en-US" dirty="0">
                <a:solidFill>
                  <a:prstClr val="black"/>
                </a:solidFill>
                <a:ea typeface="+mj-ea"/>
                <a:cs typeface="+mj-cs"/>
              </a:rPr>
            </a:br>
            <a:r>
              <a:rPr lang="en-US" dirty="0">
                <a:solidFill>
                  <a:prstClr val="black"/>
                </a:solidFill>
                <a:ea typeface="+mj-ea"/>
                <a:cs typeface="+mj-cs"/>
              </a:rPr>
              <a:t>Index (www.disabilityinfo.org)</a:t>
            </a:r>
            <a:br>
              <a:rPr lang="en-US" dirty="0">
                <a:solidFill>
                  <a:prstClr val="black"/>
                </a:solidFill>
                <a:ea typeface="+mj-ea"/>
                <a:cs typeface="+mj-cs"/>
              </a:rPr>
            </a:br>
            <a:r>
              <a:rPr lang="en-US" dirty="0">
                <a:solidFill>
                  <a:prstClr val="black"/>
                </a:solidFill>
                <a:ea typeface="+mj-ea"/>
                <a:cs typeface="+mj-cs"/>
              </a:rPr>
              <a:t>Widening the Circle Website (http://thearcofmass.org/programs/widening-the-circle/)</a:t>
            </a:r>
          </a:p>
          <a:p>
            <a:r>
              <a:rPr lang="en-US" dirty="0">
                <a:solidFill>
                  <a:prstClr val="black"/>
                </a:solidFill>
                <a:ea typeface="+mj-ea"/>
                <a:cs typeface="+mj-cs"/>
              </a:rPr>
              <a:t>Friendship and the IEP (Page 12 at http://thearcofmass.org/wp-content/uploads/2014/09/Advocate04.16.pdf)</a:t>
            </a:r>
          </a:p>
          <a:p>
            <a:r>
              <a:rPr lang="en-US" dirty="0">
                <a:solidFill>
                  <a:prstClr val="black"/>
                </a:solidFill>
                <a:ea typeface="+mj-ea"/>
                <a:cs typeface="+mj-cs"/>
              </a:rPr>
              <a:t>Friendship and the ISP (Page 4 at https://issuu.com/thearcofmassachusetts/docs/advocate07.16)</a:t>
            </a:r>
          </a:p>
          <a:p>
            <a:r>
              <a:rPr lang="en-US" dirty="0">
                <a:solidFill>
                  <a:prstClr val="black"/>
                </a:solidFill>
                <a:ea typeface="+mj-ea"/>
                <a:cs typeface="+mj-cs"/>
              </a:rPr>
              <a:t>Friendship and PCP (will be available in the Fall 2016 Arc of MA newsletter, Advocate)</a:t>
            </a:r>
          </a:p>
          <a:p>
            <a:r>
              <a:rPr lang="en-US" i="1" dirty="0">
                <a:solidFill>
                  <a:prstClr val="black"/>
                </a:solidFill>
                <a:ea typeface="+mj-ea"/>
                <a:cs typeface="+mj-cs"/>
              </a:rPr>
              <a:t>Friends at Work Toolkit</a:t>
            </a:r>
            <a:r>
              <a:rPr lang="en-US" dirty="0">
                <a:solidFill>
                  <a:prstClr val="black"/>
                </a:solidFill>
                <a:ea typeface="+mj-ea"/>
                <a:cs typeface="+mj-cs"/>
              </a:rPr>
              <a:t> (http://thearcofmass.org/building-friendships-at-work-toolkit/) </a:t>
            </a:r>
          </a:p>
          <a:p>
            <a:r>
              <a:rPr lang="en-US" i="1" dirty="0">
                <a:solidFill>
                  <a:prstClr val="black"/>
                </a:solidFill>
                <a:ea typeface="+mj-ea"/>
                <a:cs typeface="+mj-cs"/>
              </a:rPr>
              <a:t>Friends at School Toolkit </a:t>
            </a:r>
            <a:r>
              <a:rPr lang="en-US" dirty="0">
                <a:solidFill>
                  <a:prstClr val="black"/>
                </a:solidFill>
                <a:ea typeface="+mj-ea"/>
                <a:cs typeface="+mj-cs"/>
              </a:rPr>
              <a:t>(available at the Arc of MA after 1/1/2017)</a:t>
            </a:r>
          </a:p>
          <a:p>
            <a:r>
              <a:rPr lang="en-US" i="1" dirty="0">
                <a:solidFill>
                  <a:prstClr val="black"/>
                </a:solidFill>
                <a:ea typeface="+mj-ea"/>
                <a:cs typeface="+mj-cs"/>
              </a:rPr>
              <a:t>Friends Where You Live Toolkit </a:t>
            </a:r>
            <a:r>
              <a:rPr lang="en-US" dirty="0">
                <a:solidFill>
                  <a:prstClr val="black"/>
                </a:solidFill>
                <a:ea typeface="+mj-ea"/>
                <a:cs typeface="+mj-cs"/>
              </a:rPr>
              <a:t>(available at the Arc of MA by 6/30/2017)</a:t>
            </a:r>
            <a:br>
              <a:rPr lang="en-US" dirty="0">
                <a:solidFill>
                  <a:prstClr val="black"/>
                </a:solidFill>
                <a:ea typeface="+mj-ea"/>
                <a:cs typeface="+mj-cs"/>
              </a:rPr>
            </a:br>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25</a:t>
            </a:fld>
            <a:endParaRPr lang="en-US"/>
          </a:p>
        </p:txBody>
      </p:sp>
    </p:spTree>
    <p:extLst>
      <p:ext uri="{BB962C8B-B14F-4D97-AF65-F5344CB8AC3E}">
        <p14:creationId xmlns:p14="http://schemas.microsoft.com/office/powerpoint/2010/main" val="360616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Note Conduct an activity to introduce participants.  Use the one below or some other activity that meets your needs.  Some alternative activities are available in the “Trainers’ Corner” of the Widening the Circle” website at:  </a:t>
            </a:r>
          </a:p>
          <a:p>
            <a:r>
              <a:rPr lang="en-US" dirty="0"/>
              <a:t> </a:t>
            </a:r>
          </a:p>
          <a:p>
            <a:r>
              <a:rPr lang="en-US" u="sng" dirty="0">
                <a:hlinkClick r:id="rId3"/>
              </a:rPr>
              <a:t>http://thearcofmass.org/programs/widening-the-circle/trainers-corner/</a:t>
            </a:r>
            <a:r>
              <a:rPr lang="en-US" dirty="0"/>
              <a:t> </a:t>
            </a:r>
          </a:p>
          <a:p>
            <a:r>
              <a:rPr lang="en-US" dirty="0"/>
              <a:t> </a:t>
            </a:r>
          </a:p>
          <a:p>
            <a:r>
              <a:rPr lang="en-US" dirty="0"/>
              <a:t>Ask people to pair up and get the information from the slide from their partner.  After a few minutes, approach one pair and ask one of them to introduce the other to you, the facilitator.  When that is done, as the other person in the pair to introduce their partner to you.  When the first pair has completed their introductions go to the next pair and then to the next.  With a small group, you can do this with everyone.  With a larger group you will need to limit this activity to 5-6 pairs of participants.</a:t>
            </a:r>
          </a:p>
          <a:p>
            <a:endParaRPr lang="en-US" dirty="0"/>
          </a:p>
          <a:p>
            <a:r>
              <a:rPr lang="en-US" dirty="0"/>
              <a:t>As you are being introduced, be sure to use good social interaction such as eye contact, a hand shake, head nodding, paraphrasing, etc.  Also, any time someone says something that might connect them to a previously introduced participant (from same/neighboring towns or shared fun activity) note that out loud and introduce those people briefly to each other.</a:t>
            </a:r>
          </a:p>
          <a:p>
            <a:endParaRPr lang="en-US" dirty="0"/>
          </a:p>
          <a:p>
            <a:r>
              <a:rPr lang="en-US" dirty="0"/>
              <a:t>After the introduction activity is complete, ask participants why you did this particular activity at this particular training.  Their answers should include:</a:t>
            </a:r>
          </a:p>
          <a:p>
            <a:r>
              <a:rPr lang="en-US" dirty="0"/>
              <a:t>   1.  in their work/personal lives, participants may need</a:t>
            </a:r>
            <a:r>
              <a:rPr lang="en-US" baseline="0" dirty="0"/>
              <a:t> to help facilitate introductions between people with and without disabilities.  If so, they need to be sure to role model good social interaction skills.</a:t>
            </a:r>
          </a:p>
          <a:p>
            <a:r>
              <a:rPr lang="en-US" baseline="0" dirty="0"/>
              <a:t>   2.  To help people make connections with others you need to know them well.  Find out as much about the person(s) you care about as possible.</a:t>
            </a:r>
          </a:p>
          <a:p>
            <a:r>
              <a:rPr lang="en-US" baseline="0" dirty="0"/>
              <a:t>   3.  Keep your eyes &amp; ears open to things that people might have in common.  Sharing a community or a common interest can be very good first steps towards a relationship that—with the right supports—could blossom into a friendship.</a:t>
            </a:r>
          </a:p>
          <a:p>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3</a:t>
            </a:fld>
            <a:endParaRPr lang="en-US"/>
          </a:p>
        </p:txBody>
      </p:sp>
    </p:spTree>
    <p:extLst>
      <p:ext uri="{BB962C8B-B14F-4D97-AF65-F5344CB8AC3E}">
        <p14:creationId xmlns:p14="http://schemas.microsoft.com/office/powerpoint/2010/main" val="356924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Facilitator’s Note: </a:t>
            </a:r>
            <a:r>
              <a:rPr lang="en-US" dirty="0"/>
              <a:t>The purpose of this activity is to demonstrate that we all have friends (not including family) in our lives who are very important to us. How long folks have been friends and where/how they meet varies.  Through this exercise we want to point out that there is no time limit on when to make friends and there is no one place to meet someone new. While it’s true that some friendships are seasonal others are enduring. Even in those seasonal friendships there likely are wonderful memories and  perhaps extraordinary experiences. </a:t>
            </a:r>
          </a:p>
          <a:p>
            <a:r>
              <a:rPr lang="en-US" dirty="0"/>
              <a:t>It’s important to remind people that when someone they support has or finds a  friend, this is a relationship that needs attention and preserving. </a:t>
            </a:r>
          </a:p>
          <a:p>
            <a:r>
              <a:rPr lang="en-US" dirty="0"/>
              <a:t>Through the group’s personal sharing we want to demonstrate friends can be made at any age and can be found in any number of places. The larger your group the more variety you will have answers. Keep a log of answers as to where and how folks met so you may add what you’ve heard from others, especially if they are unique situations e.g. Cheerleading camp or Scuba Diving. </a:t>
            </a:r>
          </a:p>
          <a:p>
            <a:r>
              <a:rPr lang="en-US" dirty="0"/>
              <a:t>Bottom line, people aren’t likely to meet new people and have new experiences without getting out there and engaging. </a:t>
            </a:r>
          </a:p>
          <a:p>
            <a:pPr marL="233835" indent="-233835">
              <a:buAutoNum type="arabicPeriod"/>
            </a:pPr>
            <a:r>
              <a:rPr lang="en-US" b="1" dirty="0"/>
              <a:t>Ask participants to write the first name of their friend on a large colored index card</a:t>
            </a:r>
            <a:r>
              <a:rPr lang="en-US" dirty="0"/>
              <a:t>.  You may have folks tape their cards on the wall, forming a friendship collage of color. However, this does take and can be distracting.</a:t>
            </a:r>
          </a:p>
          <a:p>
            <a:pPr marL="233835" indent="-233835">
              <a:buAutoNum type="arabicPeriod"/>
            </a:pPr>
            <a:r>
              <a:rPr lang="en-US" dirty="0"/>
              <a:t>You or a helper can </a:t>
            </a:r>
            <a:r>
              <a:rPr lang="en-US" b="1" dirty="0"/>
              <a:t>list on board or flip chart the # of years folks have been friends. </a:t>
            </a:r>
            <a:r>
              <a:rPr lang="en-US" dirty="0"/>
              <a:t>Hopefully you will get a range from months to decades. </a:t>
            </a:r>
          </a:p>
          <a:p>
            <a:pPr marL="233835" indent="-233835">
              <a:buAutoNum type="arabicPeriod"/>
            </a:pPr>
            <a:r>
              <a:rPr lang="en-US" dirty="0"/>
              <a:t>Similar to #2 </a:t>
            </a:r>
            <a:r>
              <a:rPr lang="en-US" b="1" dirty="0"/>
              <a:t>list the ways people met. </a:t>
            </a:r>
            <a:r>
              <a:rPr lang="en-US" dirty="0"/>
              <a:t>Typical group responses – </a:t>
            </a:r>
          </a:p>
          <a:p>
            <a:r>
              <a:rPr lang="en-US" dirty="0"/>
              <a:t>School (sports, classes, chorus, theater)</a:t>
            </a:r>
          </a:p>
          <a:p>
            <a:r>
              <a:rPr lang="en-US" dirty="0"/>
              <a:t>Church (dinners, events, services, projects)</a:t>
            </a:r>
          </a:p>
          <a:p>
            <a:r>
              <a:rPr lang="en-US" dirty="0"/>
              <a:t>Sports (team events, learning a new sport)</a:t>
            </a:r>
          </a:p>
          <a:p>
            <a:r>
              <a:rPr lang="en-US" dirty="0"/>
              <a:t>Neighborhood (next door, Mom’s friends, friends of friends)</a:t>
            </a:r>
          </a:p>
          <a:p>
            <a:r>
              <a:rPr lang="en-US" dirty="0"/>
              <a:t>Work (co-worker, supervisor, supervisee)</a:t>
            </a:r>
          </a:p>
          <a:p>
            <a:pPr defTabSz="935340">
              <a:defRPr/>
            </a:pPr>
            <a:endParaRPr lang="en-US" dirty="0"/>
          </a:p>
          <a:p>
            <a:pPr defTabSz="935340">
              <a:defRPr/>
            </a:pPr>
            <a:r>
              <a:rPr lang="en-US" dirty="0"/>
              <a:t>Compare the experiences of the group with the traditional experiences/involvement of people with disabilities. The comparison will likely illustrate a significant difference that, with some </a:t>
            </a:r>
            <a:r>
              <a:rPr lang="en-US" u="sng" dirty="0"/>
              <a:t>intentional care</a:t>
            </a:r>
            <a:r>
              <a:rPr lang="en-US" dirty="0"/>
              <a:t>, can be altered by enriching the lives of people with disabilities through belonging and friendships.</a:t>
            </a:r>
          </a:p>
          <a:p>
            <a:pPr defTabSz="935340">
              <a:defRPr/>
            </a:pPr>
            <a:r>
              <a:rPr lang="en-US" dirty="0"/>
              <a:t> </a:t>
            </a:r>
          </a:p>
          <a:p>
            <a:pPr defTabSz="935340">
              <a:defRPr/>
            </a:pPr>
            <a:r>
              <a:rPr lang="en-US" dirty="0"/>
              <a:t>Close this activity by reminding people that each name on the board is someone very important to them, someone who has made their life a little better.  Ask them to imagine what they would have missed if that person had not been in their life. The treasure of friendship! </a:t>
            </a:r>
          </a:p>
          <a:p>
            <a:pPr defTabSz="935340">
              <a:defRPr/>
            </a:pPr>
            <a:endParaRPr lang="en-US" dirty="0"/>
          </a:p>
          <a:p>
            <a:pPr defTabSz="935340">
              <a:defRPr/>
            </a:pPr>
            <a:r>
              <a:rPr lang="en-US" dirty="0"/>
              <a:t>This exercise and the rest of this training will hopefully reinforce the importance of relationships and friendships for folks with disabilities beyond family and the human service world. </a:t>
            </a:r>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4</a:t>
            </a:fld>
            <a:endParaRPr lang="en-US"/>
          </a:p>
        </p:txBody>
      </p:sp>
    </p:spTree>
    <p:extLst>
      <p:ext uri="{BB962C8B-B14F-4D97-AF65-F5344CB8AC3E}">
        <p14:creationId xmlns:p14="http://schemas.microsoft.com/office/powerpoint/2010/main" val="187971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b="1" dirty="0"/>
              <a:t>Facilitator Note</a:t>
            </a:r>
            <a:r>
              <a:rPr lang="en-US" dirty="0"/>
              <a:t>:  These next 3 segments (“What are Characteristics of a Friend, of Friendship” and “What are the Acts of Friendships”,  can be presented in a couple of ways, depending on class size and time limits.  You can conduct each segment as a large group activity, identifying a writer to transcribe on wall paper the answers given by other members of the class.  An effective alternative is to split the class into groups, assign each group one of the questions, then have each group report their thoughts back to the larger group and invite the larger group to add/comment.</a:t>
            </a:r>
          </a:p>
          <a:p>
            <a:pPr defTabSz="935340">
              <a:defRPr/>
            </a:pPr>
            <a:endParaRPr lang="en-US" dirty="0"/>
          </a:p>
          <a:p>
            <a:pPr defTabSz="935340">
              <a:defRPr/>
            </a:pPr>
            <a:r>
              <a:rPr lang="en-US" dirty="0"/>
              <a:t>Explain- Definition of characteristic is a quality or trait belong to that person. For example: </a:t>
            </a:r>
          </a:p>
          <a:p>
            <a:pPr defTabSz="935340">
              <a:defRPr/>
            </a:pPr>
            <a:r>
              <a:rPr lang="en-US" dirty="0"/>
              <a:t>My friend if very funny or extremely organized.</a:t>
            </a:r>
          </a:p>
          <a:p>
            <a:pPr defTabSz="935340">
              <a:defRPr/>
            </a:pPr>
            <a:endParaRPr lang="en-US" dirty="0"/>
          </a:p>
          <a:p>
            <a:pPr defTabSz="935340">
              <a:defRPr/>
            </a:pPr>
            <a:r>
              <a:rPr lang="en-US" dirty="0"/>
              <a:t>In looking for typical characteristics of a friend, ask folks to think about their own friends, perhaps the person whose name is on the index card, and ask them to share  words or phrases that describe their friends characteristics. List these on the sheet of wallpaper that you already prepared.  After listing the participants responses share the responses on the slide and affirm that each friend is unique in what they bring to the friendship.</a:t>
            </a:r>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5</a:t>
            </a:fld>
            <a:endParaRPr lang="en-US"/>
          </a:p>
        </p:txBody>
      </p:sp>
    </p:spTree>
    <p:extLst>
      <p:ext uri="{BB962C8B-B14F-4D97-AF65-F5344CB8AC3E}">
        <p14:creationId xmlns:p14="http://schemas.microsoft.com/office/powerpoint/2010/main" val="413181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720725"/>
            <a:ext cx="4648200" cy="3487738"/>
          </a:xfrm>
        </p:spPr>
      </p:sp>
      <p:sp>
        <p:nvSpPr>
          <p:cNvPr id="3" name="Notes Placeholder 2"/>
          <p:cNvSpPr>
            <a:spLocks noGrp="1"/>
          </p:cNvSpPr>
          <p:nvPr>
            <p:ph type="body" idx="1"/>
          </p:nvPr>
        </p:nvSpPr>
        <p:spPr/>
        <p:txBody>
          <a:bodyPr/>
          <a:lstStyle/>
          <a:p>
            <a:pPr defTabSz="935340">
              <a:defRPr/>
            </a:pPr>
            <a:r>
              <a:rPr lang="en-US" b="1" dirty="0"/>
              <a:t>Facilitator Notes Segment 2</a:t>
            </a:r>
          </a:p>
          <a:p>
            <a:pPr defTabSz="935340">
              <a:defRPr/>
            </a:pPr>
            <a:r>
              <a:rPr lang="en-US" dirty="0"/>
              <a:t>This discussion talks about the essence of friendship and what can happens as it begins and grows.</a:t>
            </a:r>
          </a:p>
          <a:p>
            <a:pPr defTabSz="935340">
              <a:defRPr/>
            </a:pPr>
            <a:endParaRPr lang="en-US" dirty="0"/>
          </a:p>
          <a:p>
            <a:r>
              <a:rPr lang="en-US" dirty="0"/>
              <a:t>Be sure to emphasize </a:t>
            </a:r>
            <a:r>
              <a:rPr lang="en-US" b="1" dirty="0"/>
              <a:t>freely given </a:t>
            </a:r>
            <a:r>
              <a:rPr lang="en-US" dirty="0"/>
              <a:t>and </a:t>
            </a:r>
            <a:r>
              <a:rPr lang="en-US" b="1" dirty="0"/>
              <a:t>reciprocal</a:t>
            </a:r>
            <a:r>
              <a:rPr lang="en-US" dirty="0"/>
              <a:t> as these are critical elements</a:t>
            </a:r>
            <a:r>
              <a:rPr lang="en-US" baseline="0" dirty="0"/>
              <a:t> of genuine friendships. </a:t>
            </a:r>
          </a:p>
          <a:p>
            <a:endParaRPr lang="en-US" baseline="0" dirty="0"/>
          </a:p>
          <a:p>
            <a:r>
              <a:rPr lang="en-US" baseline="0" dirty="0"/>
              <a:t>Reciprocal – The relationship is not one sided, there is give and take, maybe not in the same way but in ways that are valued by each. It might be helpful to ask participants examples of how their own friendships are reciprocal.   </a:t>
            </a:r>
          </a:p>
          <a:p>
            <a:endParaRPr lang="en-US" baseline="0" dirty="0"/>
          </a:p>
          <a:p>
            <a:r>
              <a:rPr lang="en-US" baseline="0" dirty="0"/>
              <a:t>“Freely Given” (unpaid/uncompensated by money/grades/course credit, </a:t>
            </a:r>
            <a:r>
              <a:rPr lang="en-US" baseline="0" dirty="0" err="1"/>
              <a:t>etc</a:t>
            </a:r>
            <a:r>
              <a:rPr lang="en-US" baseline="0" dirty="0"/>
              <a:t>) may generate a lot of discussion, especially if the audience is primarily paid staff with long time, close relationships with people they support.  </a:t>
            </a:r>
            <a:endParaRPr lang="en-US" dirty="0"/>
          </a:p>
          <a:p>
            <a:endParaRPr lang="en-US" dirty="0"/>
          </a:p>
          <a:p>
            <a:r>
              <a:rPr lang="en-US" b="1" dirty="0"/>
              <a:t>Freely Given</a:t>
            </a:r>
          </a:p>
          <a:p>
            <a:r>
              <a:rPr lang="en-US" b="1" dirty="0"/>
              <a:t>Reciprocal</a:t>
            </a:r>
            <a:r>
              <a:rPr lang="en-US" dirty="0"/>
              <a:t> </a:t>
            </a:r>
          </a:p>
          <a:p>
            <a:r>
              <a:rPr lang="en-US" b="1" dirty="0"/>
              <a:t>Enduring</a:t>
            </a:r>
          </a:p>
          <a:p>
            <a:r>
              <a:rPr lang="en-US" b="1" dirty="0"/>
              <a:t>Grows over time</a:t>
            </a:r>
          </a:p>
          <a:p>
            <a:r>
              <a:rPr lang="en-US" b="1" dirty="0"/>
              <a:t>Enduring</a:t>
            </a:r>
          </a:p>
          <a:p>
            <a:r>
              <a:rPr lang="en-US" b="1" dirty="0"/>
              <a:t>Mutual Understanding</a:t>
            </a:r>
          </a:p>
          <a:p>
            <a:r>
              <a:rPr lang="en-US" b="1" dirty="0"/>
              <a:t>Mutual Acceptance</a:t>
            </a:r>
          </a:p>
          <a:p>
            <a:r>
              <a:rPr lang="en-US" b="1" dirty="0"/>
              <a:t>Mutual Respect</a:t>
            </a:r>
          </a:p>
          <a:p>
            <a:r>
              <a:rPr lang="en-US" dirty="0"/>
              <a:t>Tendency to desire what is best for the other</a:t>
            </a:r>
          </a:p>
          <a:p>
            <a:r>
              <a:rPr lang="en-US" dirty="0"/>
              <a:t>Sympathy/ Empathy</a:t>
            </a:r>
          </a:p>
          <a:p>
            <a:r>
              <a:rPr lang="en-US" dirty="0"/>
              <a:t>Mutual understanding and compassion, “Friends ‘get’ you!”</a:t>
            </a:r>
          </a:p>
          <a:p>
            <a:r>
              <a:rPr lang="en-US" dirty="0"/>
              <a:t>Enjoyment of company, Affection</a:t>
            </a:r>
          </a:p>
          <a:p>
            <a:r>
              <a:rPr lang="en-US" dirty="0"/>
              <a:t>Ability to be ones’ self and express ones’ feelings</a:t>
            </a:r>
          </a:p>
          <a:p>
            <a:r>
              <a:rPr lang="en-US" dirty="0"/>
              <a:t>Make mistakes without fear of judgment</a:t>
            </a:r>
          </a:p>
          <a:p>
            <a:r>
              <a:rPr lang="en-US" dirty="0"/>
              <a:t>Trust &amp; Loyalty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6</a:t>
            </a:fld>
            <a:endParaRPr lang="en-US"/>
          </a:p>
        </p:txBody>
      </p:sp>
    </p:spTree>
    <p:extLst>
      <p:ext uri="{BB962C8B-B14F-4D97-AF65-F5344CB8AC3E}">
        <p14:creationId xmlns:p14="http://schemas.microsoft.com/office/powerpoint/2010/main" val="3597495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Facilitators Notes: Segment 3</a:t>
            </a:r>
          </a:p>
          <a:p>
            <a:r>
              <a:rPr lang="en-US" dirty="0"/>
              <a:t>Friend speaks to the character or personality of the person. </a:t>
            </a:r>
          </a:p>
          <a:p>
            <a:r>
              <a:rPr lang="en-US" dirty="0"/>
              <a:t>Friendship speaks to the vibrance and growth of the relationship. </a:t>
            </a:r>
          </a:p>
          <a:p>
            <a:r>
              <a:rPr lang="en-US" dirty="0"/>
              <a:t>Acts of Friendship speaks to the unlimited opportunities to strengthen and deepen a friendship. </a:t>
            </a:r>
          </a:p>
          <a:p>
            <a:endParaRPr lang="en-US" dirty="0"/>
          </a:p>
          <a:p>
            <a:r>
              <a:rPr lang="en-US" dirty="0"/>
              <a:t>Ask the group to look back at the characteristics of friends and friendship and list what “actions” demonstrates their Friendship?</a:t>
            </a:r>
          </a:p>
          <a:p>
            <a:pPr marL="175376" indent="-175376">
              <a:buFont typeface="Arial" panose="020B0604020202020204" pitchFamily="34" charset="0"/>
              <a:buChar char="•"/>
            </a:pPr>
            <a:r>
              <a:rPr lang="en-US" dirty="0"/>
              <a:t>Baby sitting</a:t>
            </a:r>
          </a:p>
          <a:p>
            <a:pPr marL="175376" indent="-175376">
              <a:buFont typeface="Arial" panose="020B0604020202020204" pitchFamily="34" charset="0"/>
              <a:buChar char="•"/>
            </a:pPr>
            <a:r>
              <a:rPr lang="en-US" dirty="0"/>
              <a:t>Helping somebody to move</a:t>
            </a:r>
          </a:p>
          <a:p>
            <a:pPr marL="175376" indent="-175376">
              <a:buFont typeface="Arial" panose="020B0604020202020204" pitchFamily="34" charset="0"/>
              <a:buChar char="•"/>
            </a:pPr>
            <a:r>
              <a:rPr lang="en-US" dirty="0"/>
              <a:t>Lending or giving their friend money</a:t>
            </a:r>
          </a:p>
          <a:p>
            <a:pPr marL="175376" indent="-175376">
              <a:buFont typeface="Arial" panose="020B0604020202020204" pitchFamily="34" charset="0"/>
              <a:buChar char="•"/>
            </a:pPr>
            <a:r>
              <a:rPr lang="en-US" dirty="0"/>
              <a:t>Giving someone a ride</a:t>
            </a:r>
          </a:p>
          <a:p>
            <a:pPr marL="175376" indent="-175376">
              <a:buFont typeface="Arial" panose="020B0604020202020204" pitchFamily="34" charset="0"/>
              <a:buChar char="•"/>
            </a:pPr>
            <a:r>
              <a:rPr lang="en-US" dirty="0"/>
              <a:t>Going on vacation together</a:t>
            </a:r>
          </a:p>
          <a:p>
            <a:pPr marL="175376" indent="-175376">
              <a:buFont typeface="Arial" panose="020B0604020202020204" pitchFamily="34" charset="0"/>
              <a:buChar char="•"/>
            </a:pPr>
            <a:r>
              <a:rPr lang="en-US" dirty="0"/>
              <a:t>Sharing clothes</a:t>
            </a:r>
          </a:p>
          <a:p>
            <a:pPr marL="175376" indent="-175376">
              <a:buFont typeface="Arial" panose="020B0604020202020204" pitchFamily="34" charset="0"/>
              <a:buChar char="•"/>
            </a:pPr>
            <a:r>
              <a:rPr lang="en-US" dirty="0"/>
              <a:t>Teaching a skill – tennis, knitting, skate boarding, playing an instrument.</a:t>
            </a:r>
          </a:p>
          <a:p>
            <a:pPr marL="175376" indent="-175376">
              <a:buFont typeface="Arial" panose="020B0604020202020204" pitchFamily="34" charset="0"/>
              <a:buChar char="•"/>
            </a:pPr>
            <a:r>
              <a:rPr lang="en-US" dirty="0"/>
              <a:t>Helping with homework or a work assignment</a:t>
            </a:r>
          </a:p>
          <a:p>
            <a:pPr marL="175376" indent="-175376">
              <a:buFont typeface="Arial" panose="020B0604020202020204" pitchFamily="34" charset="0"/>
              <a:buChar char="•"/>
            </a:pPr>
            <a:r>
              <a:rPr lang="en-US" dirty="0"/>
              <a:t>Accompanying them to the doctors, interview or making funeral arrangements.</a:t>
            </a:r>
          </a:p>
          <a:p>
            <a:endParaRPr lang="en-US" dirty="0"/>
          </a:p>
          <a:p>
            <a:r>
              <a:rPr lang="en-US" dirty="0"/>
              <a:t>Share with the group that because folks with disabilities are often underestimated in what they understand or can do or lack material resources they don’t often extend acts of friendship but are primarily recipients. Participants can discuss how they can support those they serve to show friendship.</a:t>
            </a:r>
          </a:p>
          <a:p>
            <a:endParaRPr lang="en-US" dirty="0"/>
          </a:p>
          <a:p>
            <a:r>
              <a:rPr lang="en-US" dirty="0"/>
              <a:t>Folks may need help in coming up with ideas but some are as easy as:</a:t>
            </a:r>
          </a:p>
          <a:p>
            <a:r>
              <a:rPr lang="en-US" dirty="0"/>
              <a:t> making a phone call, </a:t>
            </a:r>
          </a:p>
          <a:p>
            <a:r>
              <a:rPr lang="en-US" dirty="0"/>
              <a:t> a text or note </a:t>
            </a:r>
          </a:p>
          <a:p>
            <a:r>
              <a:rPr lang="en-US" dirty="0"/>
              <a:t>Or folks might also need help with supporting a friend by:</a:t>
            </a:r>
          </a:p>
          <a:p>
            <a:r>
              <a:rPr lang="en-US" dirty="0"/>
              <a:t> walking a friends dog, </a:t>
            </a:r>
          </a:p>
          <a:p>
            <a:r>
              <a:rPr lang="en-US" dirty="0"/>
              <a:t>raking leaves, </a:t>
            </a:r>
          </a:p>
          <a:p>
            <a:r>
              <a:rPr lang="en-US" dirty="0"/>
              <a:t>baking cookies, </a:t>
            </a:r>
          </a:p>
          <a:p>
            <a:r>
              <a:rPr lang="en-US" dirty="0"/>
              <a:t>attending a production or sporting event in which their friend is participating. </a:t>
            </a:r>
          </a:p>
          <a:p>
            <a:endParaRPr lang="en-US" dirty="0"/>
          </a:p>
          <a:p>
            <a:r>
              <a:rPr lang="en-US" dirty="0"/>
              <a:t>All of these fall under the categories under “acts.”</a:t>
            </a:r>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7</a:t>
            </a:fld>
            <a:endParaRPr lang="en-US"/>
          </a:p>
        </p:txBody>
      </p:sp>
      <p:pic>
        <p:nvPicPr>
          <p:cNvPr id="6" name="Picture 5" descr="Two people after surfing">
            <a:extLst>
              <a:ext uri="{FF2B5EF4-FFF2-40B4-BE49-F238E27FC236}">
                <a16:creationId xmlns:a16="http://schemas.microsoft.com/office/drawing/2014/main" xmlns="" id="{3313C071-4800-4AC0-9B30-ACA39DA3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2" y="-59996"/>
            <a:ext cx="7010400" cy="4678651"/>
          </a:xfrm>
          <a:prstGeom prst="rect">
            <a:avLst/>
          </a:prstGeom>
        </p:spPr>
      </p:pic>
    </p:spTree>
    <p:extLst>
      <p:ext uri="{BB962C8B-B14F-4D97-AF65-F5344CB8AC3E}">
        <p14:creationId xmlns:p14="http://schemas.microsoft.com/office/powerpoint/2010/main" val="212025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Show this slide and talk about the proven benefits of friendship through research and even individual testimonies. </a:t>
            </a:r>
          </a:p>
          <a:p>
            <a:pPr marL="467670" indent="-324771">
              <a:lnSpc>
                <a:spcPct val="115000"/>
              </a:lnSpc>
              <a:spcBef>
                <a:spcPts val="0"/>
              </a:spcBef>
              <a:spcAft>
                <a:spcPts val="0"/>
              </a:spcAft>
              <a:buClr>
                <a:schemeClr val="dk2"/>
              </a:buClr>
              <a:buSzPts val="1400"/>
              <a:buFont typeface="Arial"/>
              <a:buChar char="●"/>
            </a:pPr>
            <a:r>
              <a:rPr lang="en-US" dirty="0">
                <a:ea typeface="Arial"/>
                <a:cs typeface="Arial"/>
                <a:sym typeface="Arial"/>
              </a:rPr>
              <a:t>Emotional—Coping effectively with life and </a:t>
            </a:r>
            <a:r>
              <a:rPr lang="en-US" u="sng" dirty="0">
                <a:ea typeface="Arial"/>
                <a:cs typeface="Arial"/>
                <a:sym typeface="Arial"/>
              </a:rPr>
              <a:t>creating satisfying relationships</a:t>
            </a:r>
            <a:endParaRPr lang="en-US" dirty="0">
              <a:ea typeface="Arial"/>
              <a:cs typeface="Arial"/>
              <a:sym typeface="Arial"/>
            </a:endParaRPr>
          </a:p>
          <a:p>
            <a:pPr marL="467670" indent="-324771">
              <a:lnSpc>
                <a:spcPct val="115000"/>
              </a:lnSpc>
              <a:spcBef>
                <a:spcPts val="0"/>
              </a:spcBef>
              <a:spcAft>
                <a:spcPts val="0"/>
              </a:spcAft>
              <a:buClr>
                <a:schemeClr val="dk2"/>
              </a:buClr>
              <a:buSzPts val="1400"/>
              <a:buFont typeface="Arial"/>
              <a:buChar char="●"/>
            </a:pPr>
            <a:r>
              <a:rPr lang="en-US" dirty="0">
                <a:ea typeface="Arial"/>
                <a:cs typeface="Arial"/>
                <a:sym typeface="Arial"/>
              </a:rPr>
              <a:t>Environmental—Good health by occupying pleasant, </a:t>
            </a:r>
            <a:r>
              <a:rPr lang="en-US" u="sng" dirty="0">
                <a:ea typeface="Arial"/>
                <a:cs typeface="Arial"/>
                <a:sym typeface="Arial"/>
              </a:rPr>
              <a:t>stimulating environments</a:t>
            </a:r>
            <a:r>
              <a:rPr lang="en-US" dirty="0">
                <a:ea typeface="Arial"/>
                <a:cs typeface="Arial"/>
                <a:sym typeface="Arial"/>
              </a:rPr>
              <a:t> that support well-being</a:t>
            </a:r>
          </a:p>
          <a:p>
            <a:pPr marL="467670" indent="-324771">
              <a:lnSpc>
                <a:spcPct val="115000"/>
              </a:lnSpc>
              <a:spcBef>
                <a:spcPts val="0"/>
              </a:spcBef>
              <a:spcAft>
                <a:spcPts val="0"/>
              </a:spcAft>
              <a:buClr>
                <a:schemeClr val="dk2"/>
              </a:buClr>
              <a:buSzPts val="1400"/>
              <a:buFont typeface="Arial"/>
              <a:buChar char="●"/>
            </a:pPr>
            <a:r>
              <a:rPr lang="en-US" dirty="0">
                <a:sym typeface="Arial"/>
              </a:rPr>
              <a:t>Financial—Satisfaction with current and future financial situations</a:t>
            </a:r>
          </a:p>
          <a:p>
            <a:pPr marL="467670" indent="-324771">
              <a:lnSpc>
                <a:spcPct val="115000"/>
              </a:lnSpc>
              <a:spcBef>
                <a:spcPts val="0"/>
              </a:spcBef>
              <a:spcAft>
                <a:spcPts val="0"/>
              </a:spcAft>
              <a:buClr>
                <a:schemeClr val="dk2"/>
              </a:buClr>
              <a:buSzPts val="1400"/>
              <a:buFont typeface="Arial"/>
              <a:buChar char="●"/>
            </a:pPr>
            <a:r>
              <a:rPr lang="en-US" dirty="0">
                <a:solidFill>
                  <a:schemeClr val="tx1"/>
                </a:solidFill>
              </a:rPr>
              <a:t>Intellectual—Recognizing creative abilities and </a:t>
            </a:r>
            <a:r>
              <a:rPr lang="en-US" u="sng" dirty="0">
                <a:solidFill>
                  <a:schemeClr val="tx1"/>
                </a:solidFill>
              </a:rPr>
              <a:t>finding ways to expand knowledge and skills</a:t>
            </a:r>
          </a:p>
          <a:p>
            <a:pPr marL="467670" indent="-324771">
              <a:lnSpc>
                <a:spcPct val="115000"/>
              </a:lnSpc>
              <a:spcBef>
                <a:spcPts val="0"/>
              </a:spcBef>
              <a:spcAft>
                <a:spcPts val="0"/>
              </a:spcAft>
              <a:buClr>
                <a:schemeClr val="dk2"/>
              </a:buClr>
              <a:buSzPts val="1400"/>
              <a:buFont typeface="Arial"/>
              <a:buChar char="●"/>
            </a:pPr>
            <a:r>
              <a:rPr lang="en-US" dirty="0">
                <a:solidFill>
                  <a:schemeClr val="tx1"/>
                </a:solidFill>
              </a:rPr>
              <a:t>Occupational—Personal satisfaction and enrichment from one’s work</a:t>
            </a:r>
          </a:p>
          <a:p>
            <a:pPr marL="467670" indent="-324771">
              <a:lnSpc>
                <a:spcPct val="115000"/>
              </a:lnSpc>
              <a:spcBef>
                <a:spcPts val="0"/>
              </a:spcBef>
              <a:spcAft>
                <a:spcPts val="0"/>
              </a:spcAft>
              <a:buClr>
                <a:schemeClr val="dk2"/>
              </a:buClr>
              <a:buSzPts val="1400"/>
              <a:buFont typeface="Arial"/>
              <a:buChar char="●"/>
            </a:pPr>
            <a:r>
              <a:rPr lang="en-US" dirty="0">
                <a:solidFill>
                  <a:schemeClr val="tx1"/>
                </a:solidFill>
              </a:rPr>
              <a:t>Physical—Recognizing the need for physical activity, healthy foods, and sleep</a:t>
            </a:r>
          </a:p>
          <a:p>
            <a:pPr marL="467670" indent="-324771">
              <a:lnSpc>
                <a:spcPct val="115000"/>
              </a:lnSpc>
              <a:spcBef>
                <a:spcPts val="0"/>
              </a:spcBef>
              <a:spcAft>
                <a:spcPts val="0"/>
              </a:spcAft>
              <a:buClr>
                <a:schemeClr val="dk2"/>
              </a:buClr>
              <a:buSzPts val="1400"/>
              <a:buFont typeface="Arial"/>
              <a:buChar char="●"/>
            </a:pPr>
            <a:r>
              <a:rPr lang="en-US" dirty="0">
                <a:solidFill>
                  <a:schemeClr val="tx1"/>
                </a:solidFill>
              </a:rPr>
              <a:t>Social—</a:t>
            </a:r>
            <a:r>
              <a:rPr lang="en-US" u="sng" dirty="0">
                <a:solidFill>
                  <a:schemeClr val="tx1"/>
                </a:solidFill>
              </a:rPr>
              <a:t>Developing a sense of connection, belonging, and a well-developed support system</a:t>
            </a:r>
          </a:p>
          <a:p>
            <a:pPr marL="467670" indent="-324771">
              <a:lnSpc>
                <a:spcPct val="115000"/>
              </a:lnSpc>
              <a:spcBef>
                <a:spcPts val="0"/>
              </a:spcBef>
              <a:spcAft>
                <a:spcPts val="0"/>
              </a:spcAft>
              <a:buClr>
                <a:schemeClr val="dk2"/>
              </a:buClr>
              <a:buSzPts val="1400"/>
              <a:buFont typeface="Arial"/>
              <a:buChar char="●"/>
            </a:pPr>
            <a:r>
              <a:rPr lang="en-US" dirty="0">
                <a:solidFill>
                  <a:schemeClr val="tx1"/>
                </a:solidFill>
              </a:rPr>
              <a:t>Spiritual—Expanding a sense of purpose and </a:t>
            </a:r>
            <a:r>
              <a:rPr lang="en-US" u="sng" dirty="0">
                <a:solidFill>
                  <a:schemeClr val="tx1"/>
                </a:solidFill>
              </a:rPr>
              <a:t>meaning in life</a:t>
            </a:r>
          </a:p>
          <a:p>
            <a:pPr marL="467670" indent="-324771">
              <a:lnSpc>
                <a:spcPct val="115000"/>
              </a:lnSpc>
              <a:spcBef>
                <a:spcPts val="0"/>
              </a:spcBef>
              <a:spcAft>
                <a:spcPts val="0"/>
              </a:spcAft>
              <a:buClr>
                <a:schemeClr val="dk2"/>
              </a:buClr>
              <a:buSzPts val="1400"/>
              <a:buFont typeface="Arial"/>
              <a:buChar char="●"/>
            </a:pPr>
            <a:endParaRPr lang="en-US" u="sng" dirty="0">
              <a:solidFill>
                <a:schemeClr val="tx1"/>
              </a:solidFill>
            </a:endParaRPr>
          </a:p>
          <a:p>
            <a:r>
              <a:rPr lang="en-US" dirty="0"/>
              <a:t>   Loneliness </a:t>
            </a:r>
          </a:p>
          <a:p>
            <a:pPr marL="175376" indent="-175376">
              <a:buFont typeface="Arial" panose="020B0604020202020204" pitchFamily="34" charset="0"/>
              <a:buChar char="•"/>
            </a:pPr>
            <a:r>
              <a:rPr lang="en-US" dirty="0"/>
              <a:t>You can be surrounded by people but still feel lonely. </a:t>
            </a:r>
          </a:p>
          <a:p>
            <a:pPr marL="175376" indent="-175376">
              <a:buFont typeface="Arial" panose="020B0604020202020204" pitchFamily="34" charset="0"/>
              <a:buChar char="•"/>
            </a:pPr>
            <a:r>
              <a:rPr lang="en-US" dirty="0"/>
              <a:t>You can have few friends but not feel lonely. </a:t>
            </a:r>
          </a:p>
          <a:p>
            <a:pPr marL="175376" indent="-175376">
              <a:buFont typeface="Arial" panose="020B0604020202020204" pitchFamily="34" charset="0"/>
              <a:buChar char="•"/>
            </a:pPr>
            <a:r>
              <a:rPr lang="en-US" dirty="0"/>
              <a:t>The quality of the relationships in one’s life determines whether one feels lonely. </a:t>
            </a:r>
          </a:p>
          <a:p>
            <a:pPr marL="175376" indent="-175376">
              <a:buFont typeface="Arial" panose="020B0604020202020204" pitchFamily="34" charset="0"/>
              <a:buChar char="•"/>
            </a:pPr>
            <a:endParaRPr lang="en-US" b="0" i="0" u="none" strike="noStrike" cap="none" dirty="0">
              <a:solidFill>
                <a:schemeClr val="accent2">
                  <a:lumMod val="60000"/>
                  <a:lumOff val="40000"/>
                </a:schemeClr>
              </a:solidFill>
              <a:latin typeface="+mn-lt"/>
              <a:ea typeface="Arial"/>
              <a:cs typeface="Arial"/>
              <a:sym typeface="Arial"/>
            </a:endParaRPr>
          </a:p>
          <a:p>
            <a:pPr marL="175376" indent="-175376">
              <a:buFont typeface="Arial" panose="020B0604020202020204" pitchFamily="34" charset="0"/>
              <a:buChar char="•"/>
            </a:pPr>
            <a:r>
              <a:rPr lang="en-US" b="0" i="0" u="none" strike="noStrike" cap="none" dirty="0">
                <a:solidFill>
                  <a:schemeClr val="accent2">
                    <a:lumMod val="60000"/>
                    <a:lumOff val="40000"/>
                  </a:schemeClr>
                </a:solidFill>
                <a:latin typeface="+mn-lt"/>
                <a:ea typeface="Arial"/>
                <a:cs typeface="Arial"/>
                <a:sym typeface="Arial"/>
              </a:rPr>
              <a:t>Cardiovascular Disease (poor diet)</a:t>
            </a:r>
          </a:p>
          <a:p>
            <a:pPr marL="467670" indent="-350752">
              <a:lnSpc>
                <a:spcPct val="115000"/>
              </a:lnSpc>
              <a:spcBef>
                <a:spcPts val="0"/>
              </a:spcBef>
              <a:spcAft>
                <a:spcPts val="0"/>
              </a:spcAft>
              <a:buClr>
                <a:schemeClr val="dk2"/>
              </a:buClr>
              <a:buSzPts val="1800"/>
              <a:buFont typeface="Arial"/>
              <a:buChar char="●"/>
            </a:pPr>
            <a:r>
              <a:rPr lang="en-US" b="0" i="0" u="none" strike="noStrike" cap="none" dirty="0">
                <a:solidFill>
                  <a:schemeClr val="accent2">
                    <a:lumMod val="60000"/>
                    <a:lumOff val="40000"/>
                  </a:schemeClr>
                </a:solidFill>
                <a:latin typeface="+mn-lt"/>
                <a:ea typeface="Arial"/>
                <a:cs typeface="Arial"/>
                <a:sym typeface="Arial"/>
              </a:rPr>
              <a:t>Obesity (poor diet/sedentary lifestyle)</a:t>
            </a:r>
          </a:p>
          <a:p>
            <a:pPr marL="467670" indent="-350752">
              <a:lnSpc>
                <a:spcPct val="115000"/>
              </a:lnSpc>
              <a:spcBef>
                <a:spcPts val="0"/>
              </a:spcBef>
              <a:spcAft>
                <a:spcPts val="0"/>
              </a:spcAft>
              <a:buClr>
                <a:schemeClr val="dk2"/>
              </a:buClr>
              <a:buSzPts val="1800"/>
              <a:buFont typeface="Arial"/>
              <a:buChar char="●"/>
            </a:pPr>
            <a:r>
              <a:rPr lang="en-US" b="0" i="0" u="none" strike="noStrike" cap="none" dirty="0">
                <a:solidFill>
                  <a:schemeClr val="accent2">
                    <a:lumMod val="60000"/>
                    <a:lumOff val="40000"/>
                  </a:schemeClr>
                </a:solidFill>
                <a:latin typeface="+mn-lt"/>
                <a:ea typeface="Arial"/>
                <a:cs typeface="Arial"/>
                <a:sym typeface="Arial"/>
              </a:rPr>
              <a:t>Digestive System Problems</a:t>
            </a:r>
          </a:p>
          <a:p>
            <a:pPr>
              <a:lnSpc>
                <a:spcPct val="80000"/>
              </a:lnSpc>
              <a:spcBef>
                <a:spcPts val="0"/>
              </a:spcBef>
              <a:spcAft>
                <a:spcPts val="0"/>
              </a:spcAft>
            </a:pPr>
            <a:r>
              <a:rPr lang="en-US" dirty="0">
                <a:solidFill>
                  <a:schemeClr val="accent2">
                    <a:lumMod val="60000"/>
                    <a:lumOff val="40000"/>
                  </a:schemeClr>
                </a:solidFill>
                <a:ea typeface="Calibri"/>
                <a:cs typeface="Calibri"/>
                <a:sym typeface="Calibri"/>
              </a:rPr>
              <a:t>Loneliness is associated with:</a:t>
            </a:r>
          </a:p>
          <a:p>
            <a:pPr marL="350752" indent="-275406">
              <a:lnSpc>
                <a:spcPct val="80000"/>
              </a:lnSpc>
              <a:spcBef>
                <a:spcPts val="606"/>
              </a:spcBef>
              <a:spcAft>
                <a:spcPts val="0"/>
              </a:spcAft>
              <a:buClr>
                <a:srgbClr val="000000"/>
              </a:buClr>
              <a:buSzPts val="1800"/>
              <a:buChar char="•"/>
            </a:pPr>
            <a:r>
              <a:rPr lang="en-US" dirty="0">
                <a:solidFill>
                  <a:schemeClr val="accent2">
                    <a:lumMod val="60000"/>
                    <a:lumOff val="40000"/>
                  </a:schemeClr>
                </a:solidFill>
                <a:ea typeface="Calibri"/>
                <a:cs typeface="Calibri"/>
                <a:sym typeface="Calibri"/>
              </a:rPr>
              <a:t>Depression</a:t>
            </a:r>
          </a:p>
          <a:p>
            <a:pPr marL="350752" indent="-275406">
              <a:lnSpc>
                <a:spcPct val="80000"/>
              </a:lnSpc>
              <a:spcBef>
                <a:spcPts val="606"/>
              </a:spcBef>
              <a:spcAft>
                <a:spcPts val="0"/>
              </a:spcAft>
              <a:buClr>
                <a:srgbClr val="000000"/>
              </a:buClr>
              <a:buSzPts val="1800"/>
              <a:buChar char="•"/>
            </a:pPr>
            <a:r>
              <a:rPr lang="en-US" dirty="0">
                <a:solidFill>
                  <a:schemeClr val="accent2">
                    <a:lumMod val="60000"/>
                    <a:lumOff val="40000"/>
                  </a:schemeClr>
                </a:solidFill>
                <a:ea typeface="Calibri"/>
                <a:cs typeface="Calibri"/>
                <a:sym typeface="Calibri"/>
              </a:rPr>
              <a:t>Cardiovascular Disease &amp; Obesity</a:t>
            </a:r>
          </a:p>
          <a:p>
            <a:pPr marL="350752" indent="-275406">
              <a:lnSpc>
                <a:spcPct val="80000"/>
              </a:lnSpc>
              <a:spcBef>
                <a:spcPts val="606"/>
              </a:spcBef>
              <a:spcAft>
                <a:spcPts val="0"/>
              </a:spcAft>
              <a:buClr>
                <a:srgbClr val="000000"/>
              </a:buClr>
              <a:buSzPts val="1800"/>
              <a:buChar char="•"/>
            </a:pPr>
            <a:r>
              <a:rPr lang="en-US" dirty="0">
                <a:solidFill>
                  <a:schemeClr val="accent2">
                    <a:lumMod val="60000"/>
                    <a:lumOff val="40000"/>
                  </a:schemeClr>
                </a:solidFill>
                <a:ea typeface="Calibri"/>
                <a:cs typeface="Calibri"/>
                <a:sym typeface="Calibri"/>
              </a:rPr>
              <a:t>Cognitive Decline</a:t>
            </a:r>
          </a:p>
          <a:p>
            <a:pPr marL="350752" indent="-275406">
              <a:lnSpc>
                <a:spcPct val="80000"/>
              </a:lnSpc>
              <a:spcBef>
                <a:spcPts val="606"/>
              </a:spcBef>
              <a:spcAft>
                <a:spcPts val="0"/>
              </a:spcAft>
              <a:buClr>
                <a:srgbClr val="000000"/>
              </a:buClr>
              <a:buSzPts val="1800"/>
              <a:buChar char="•"/>
            </a:pPr>
            <a:r>
              <a:rPr lang="en-US" dirty="0">
                <a:solidFill>
                  <a:schemeClr val="accent2">
                    <a:lumMod val="60000"/>
                    <a:lumOff val="40000"/>
                  </a:schemeClr>
                </a:solidFill>
                <a:ea typeface="Calibri"/>
                <a:cs typeface="Calibri"/>
                <a:sym typeface="Calibri"/>
              </a:rPr>
              <a:t>Declines in mobility and daily function</a:t>
            </a:r>
          </a:p>
          <a:p>
            <a:pPr marL="350752" indent="-275406">
              <a:lnSpc>
                <a:spcPct val="80000"/>
              </a:lnSpc>
              <a:spcBef>
                <a:spcPts val="606"/>
              </a:spcBef>
              <a:spcAft>
                <a:spcPts val="0"/>
              </a:spcAft>
              <a:buClr>
                <a:srgbClr val="000000"/>
              </a:buClr>
              <a:buSzPts val="1800"/>
              <a:buChar char="•"/>
            </a:pPr>
            <a:r>
              <a:rPr lang="en-US" dirty="0">
                <a:solidFill>
                  <a:schemeClr val="accent2">
                    <a:lumMod val="60000"/>
                    <a:lumOff val="40000"/>
                  </a:schemeClr>
                </a:solidFill>
                <a:ea typeface="Calibri"/>
                <a:cs typeface="Calibri"/>
                <a:sym typeface="Calibri"/>
              </a:rPr>
              <a:t>Increased risk of early </a:t>
            </a:r>
          </a:p>
          <a:p>
            <a:pPr>
              <a:lnSpc>
                <a:spcPct val="80000"/>
              </a:lnSpc>
              <a:spcBef>
                <a:spcPts val="606"/>
              </a:spcBef>
              <a:spcAft>
                <a:spcPts val="0"/>
              </a:spcAft>
            </a:pPr>
            <a:r>
              <a:rPr lang="en-US" dirty="0">
                <a:solidFill>
                  <a:schemeClr val="accent2">
                    <a:lumMod val="60000"/>
                    <a:lumOff val="40000"/>
                  </a:schemeClr>
                </a:solidFill>
                <a:ea typeface="Calibri"/>
                <a:cs typeface="Calibri"/>
                <a:sym typeface="Calibri"/>
              </a:rPr>
              <a:t>          death</a:t>
            </a:r>
          </a:p>
          <a:p>
            <a:pPr defTabSz="467670">
              <a:spcBef>
                <a:spcPts val="1023"/>
              </a:spcBef>
              <a:buClr>
                <a:schemeClr val="accent1"/>
              </a:buClr>
              <a:buSzPct val="80000"/>
            </a:pPr>
            <a:r>
              <a:rPr lang="en-US" b="0" i="0" u="none" strike="noStrike" cap="none" dirty="0">
                <a:solidFill>
                  <a:schemeClr val="accent2">
                    <a:lumMod val="60000"/>
                    <a:lumOff val="40000"/>
                  </a:schemeClr>
                </a:solidFill>
                <a:latin typeface="+mn-lt"/>
                <a:ea typeface="+mn-ea"/>
                <a:cs typeface="+mn-cs"/>
                <a:sym typeface="Arial"/>
              </a:rPr>
              <a:t>“A groundbreaking 2010 study from Brigham Young University found that weak social connections can shorten a person’s life by 15 years-- roughly the same impact as smoking 15 cigarettes a day.”</a:t>
            </a:r>
          </a:p>
          <a:p>
            <a:pPr defTabSz="467670">
              <a:spcBef>
                <a:spcPts val="1023"/>
              </a:spcBef>
              <a:buClr>
                <a:schemeClr val="accent1"/>
              </a:buClr>
              <a:buSzPct val="80000"/>
              <a:buFont typeface="Wingdings 3" charset="2"/>
              <a:buChar char=""/>
            </a:pPr>
            <a:endParaRPr lang="en-US" b="0" i="0" u="none" strike="noStrike" cap="none" dirty="0">
              <a:solidFill>
                <a:schemeClr val="accent2">
                  <a:lumMod val="60000"/>
                  <a:lumOff val="40000"/>
                </a:schemeClr>
              </a:solidFill>
              <a:latin typeface="+mn-lt"/>
              <a:ea typeface="+mn-ea"/>
              <a:cs typeface="+mn-cs"/>
              <a:sym typeface="Arial"/>
            </a:endParaRPr>
          </a:p>
          <a:p>
            <a:pPr defTabSz="467670">
              <a:spcBef>
                <a:spcPts val="1023"/>
              </a:spcBef>
              <a:buClr>
                <a:schemeClr val="accent1"/>
              </a:buClr>
              <a:buSzPct val="80000"/>
            </a:pPr>
            <a:r>
              <a:rPr lang="en-US" sz="1000" dirty="0">
                <a:solidFill>
                  <a:schemeClr val="accent2">
                    <a:lumMod val="60000"/>
                    <a:lumOff val="40000"/>
                  </a:schemeClr>
                </a:solidFill>
                <a:sym typeface="Arial"/>
              </a:rPr>
              <a:t>The Loneliness Epidemic; Mattie Quinn, May 2018</a:t>
            </a:r>
          </a:p>
          <a:p>
            <a:pPr>
              <a:lnSpc>
                <a:spcPct val="80000"/>
              </a:lnSpc>
              <a:spcBef>
                <a:spcPts val="606"/>
              </a:spcBef>
              <a:spcAft>
                <a:spcPts val="0"/>
              </a:spcAft>
            </a:pPr>
            <a:endParaRPr lang="en-US" dirty="0"/>
          </a:p>
          <a:p>
            <a:pPr marL="467670" indent="-324771">
              <a:lnSpc>
                <a:spcPct val="115000"/>
              </a:lnSpc>
              <a:spcBef>
                <a:spcPts val="0"/>
              </a:spcBef>
              <a:spcAft>
                <a:spcPts val="0"/>
              </a:spcAft>
              <a:buClr>
                <a:schemeClr val="dk2"/>
              </a:buClr>
              <a:buSzPts val="1400"/>
              <a:buFont typeface="Arial"/>
              <a:buChar char="●"/>
            </a:pPr>
            <a:endParaRPr lang="en-US" u="sng" dirty="0">
              <a:solidFill>
                <a:schemeClr val="tx1"/>
              </a:solidFill>
            </a:endParaRPr>
          </a:p>
          <a:p>
            <a:pPr marL="467670" indent="-324771">
              <a:lnSpc>
                <a:spcPct val="115000"/>
              </a:lnSpc>
              <a:spcBef>
                <a:spcPts val="0"/>
              </a:spcBef>
              <a:spcAft>
                <a:spcPts val="0"/>
              </a:spcAft>
              <a:buClr>
                <a:schemeClr val="dk2"/>
              </a:buClr>
              <a:buSzPts val="1400"/>
              <a:buFont typeface="Arial"/>
              <a:buChar char="●"/>
            </a:pPr>
            <a:endParaRPr lang="en-US" dirty="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D3363548-B13C-420F-8B9F-450FBE4EE90E}" type="slidenum">
              <a:rPr lang="en-US" smtClean="0"/>
              <a:pPr>
                <a:defRPr/>
              </a:pPr>
              <a:t>8</a:t>
            </a:fld>
            <a:endParaRPr lang="en-US"/>
          </a:p>
        </p:txBody>
      </p:sp>
    </p:spTree>
    <p:extLst>
      <p:ext uri="{BB962C8B-B14F-4D97-AF65-F5344CB8AC3E}">
        <p14:creationId xmlns:p14="http://schemas.microsoft.com/office/powerpoint/2010/main" val="263623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slide relates to anyone who supports folks with disabilities as these hurdles are not uncommon but there may be others that the group is willing to share. The facilitator can either illicit examples from the audience or show this slide for discussion.  The intent of this slide is to not only highlight some of the hurdles but to show that some of the biggest hurdles have little to do with the person being supported but more to do with the system, misinformation, lack of expectations and training.</a:t>
            </a:r>
          </a:p>
          <a:p>
            <a:endParaRPr lang="en-US" dirty="0"/>
          </a:p>
          <a:p>
            <a:r>
              <a:rPr lang="en-US" dirty="0"/>
              <a:t>Once identifying these hurdles it’s important to let the audience know that these are not insurmountable and do need to be addressed. Through the remainder of the training,  answers will be identified but unless each person is convinced about the importance of friendship and is willing to work on the behalf of folks with disabilities, little will change. </a:t>
            </a:r>
          </a:p>
          <a:p>
            <a:endParaRPr lang="en-US" dirty="0"/>
          </a:p>
          <a:p>
            <a:r>
              <a:rPr lang="en-US" dirty="0"/>
              <a:t>Example </a:t>
            </a:r>
          </a:p>
        </p:txBody>
      </p:sp>
      <p:sp>
        <p:nvSpPr>
          <p:cNvPr id="4" name="Slide Number Placeholder 3"/>
          <p:cNvSpPr>
            <a:spLocks noGrp="1"/>
          </p:cNvSpPr>
          <p:nvPr>
            <p:ph type="sldNum" sz="quarter" idx="5"/>
          </p:nvPr>
        </p:nvSpPr>
        <p:spPr/>
        <p:txBody>
          <a:bodyPr/>
          <a:lstStyle/>
          <a:p>
            <a:pPr>
              <a:defRPr/>
            </a:pPr>
            <a:fld id="{D3363548-B13C-420F-8B9F-450FBE4EE90E}" type="slidenum">
              <a:rPr lang="en-US" smtClean="0"/>
              <a:pPr>
                <a:defRPr/>
              </a:pPr>
              <a:t>9</a:t>
            </a:fld>
            <a:endParaRPr lang="en-US"/>
          </a:p>
        </p:txBody>
      </p:sp>
    </p:spTree>
    <p:extLst>
      <p:ext uri="{BB962C8B-B14F-4D97-AF65-F5344CB8AC3E}">
        <p14:creationId xmlns:p14="http://schemas.microsoft.com/office/powerpoint/2010/main" val="341509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38BE8-9B29-4C3A-B7F6-9411ABD3AE6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F5EC2314-1086-4123-9E3E-24A2763939A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00E52D7-E9CB-4B73-BD9F-C9478C4F63F7}"/>
              </a:ext>
            </a:extLst>
          </p:cNvPr>
          <p:cNvSpPr>
            <a:spLocks noGrp="1"/>
          </p:cNvSpPr>
          <p:nvPr>
            <p:ph type="dt" sz="half" idx="10"/>
          </p:nvPr>
        </p:nvSpPr>
        <p:spPr/>
        <p:txBody>
          <a:bodyPr/>
          <a:lstStyle/>
          <a:p>
            <a:pPr>
              <a:defRPr/>
            </a:pPr>
            <a:fld id="{9EBED6F4-8EDA-434E-B938-DF535F278147}" type="datetimeFigureOut">
              <a:rPr lang="en-US" smtClean="0"/>
              <a:pPr>
                <a:defRPr/>
              </a:pPr>
              <a:t>03/29/2022</a:t>
            </a:fld>
            <a:endParaRPr lang="en-US"/>
          </a:p>
        </p:txBody>
      </p:sp>
      <p:sp>
        <p:nvSpPr>
          <p:cNvPr id="5" name="Footer Placeholder 4">
            <a:extLst>
              <a:ext uri="{FF2B5EF4-FFF2-40B4-BE49-F238E27FC236}">
                <a16:creationId xmlns:a16="http://schemas.microsoft.com/office/drawing/2014/main" xmlns="" id="{5839AE11-D070-4316-A543-BCB00A82E68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088C6696-EB00-4F00-9192-F2934F7FDA46}"/>
              </a:ext>
            </a:extLst>
          </p:cNvPr>
          <p:cNvSpPr>
            <a:spLocks noGrp="1"/>
          </p:cNvSpPr>
          <p:nvPr>
            <p:ph type="sldNum" sz="quarter" idx="12"/>
          </p:nvPr>
        </p:nvSpPr>
        <p:spPr/>
        <p:txBody>
          <a:bodyPr/>
          <a:lstStyle/>
          <a:p>
            <a:pPr>
              <a:defRPr/>
            </a:pPr>
            <a:fld id="{46048E3C-5AD1-4008-BBD3-508C360D65D8}" type="slidenum">
              <a:rPr lang="en-US" smtClean="0"/>
              <a:pPr>
                <a:defRPr/>
              </a:pPr>
              <a:t>‹#›</a:t>
            </a:fld>
            <a:endParaRPr lang="en-US"/>
          </a:p>
        </p:txBody>
      </p:sp>
    </p:spTree>
    <p:extLst>
      <p:ext uri="{BB962C8B-B14F-4D97-AF65-F5344CB8AC3E}">
        <p14:creationId xmlns:p14="http://schemas.microsoft.com/office/powerpoint/2010/main" val="280714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306417-71C5-474F-8257-C85C6421D2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8267282-4D8D-4B14-AB12-65FBD046A6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E262C-3046-4B0C-87D4-9115569D37C9}"/>
              </a:ext>
            </a:extLst>
          </p:cNvPr>
          <p:cNvSpPr>
            <a:spLocks noGrp="1"/>
          </p:cNvSpPr>
          <p:nvPr>
            <p:ph type="dt" sz="half" idx="10"/>
          </p:nvPr>
        </p:nvSpPr>
        <p:spPr/>
        <p:txBody>
          <a:bodyPr/>
          <a:lstStyle/>
          <a:p>
            <a:pPr>
              <a:defRPr/>
            </a:pPr>
            <a:fld id="{154E71CD-8643-45A5-88A4-C805FF22DD36}" type="datetimeFigureOut">
              <a:rPr lang="en-US" smtClean="0"/>
              <a:pPr>
                <a:defRPr/>
              </a:pPr>
              <a:t>03/29/2022</a:t>
            </a:fld>
            <a:endParaRPr lang="en-US"/>
          </a:p>
        </p:txBody>
      </p:sp>
      <p:sp>
        <p:nvSpPr>
          <p:cNvPr id="5" name="Footer Placeholder 4">
            <a:extLst>
              <a:ext uri="{FF2B5EF4-FFF2-40B4-BE49-F238E27FC236}">
                <a16:creationId xmlns:a16="http://schemas.microsoft.com/office/drawing/2014/main" xmlns="" id="{83C3A58B-D188-4F0E-BAC0-C51DEB2D72A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54261C97-CFCF-40B4-822C-E5C3F127BA89}"/>
              </a:ext>
            </a:extLst>
          </p:cNvPr>
          <p:cNvSpPr>
            <a:spLocks noGrp="1"/>
          </p:cNvSpPr>
          <p:nvPr>
            <p:ph type="sldNum" sz="quarter" idx="12"/>
          </p:nvPr>
        </p:nvSpPr>
        <p:spPr/>
        <p:txBody>
          <a:bodyPr/>
          <a:lstStyle/>
          <a:p>
            <a:pPr>
              <a:defRPr/>
            </a:pPr>
            <a:fld id="{4CCF7F44-FC29-48D9-9F9D-D3FA59956488}" type="slidenum">
              <a:rPr lang="en-US" smtClean="0"/>
              <a:pPr>
                <a:defRPr/>
              </a:pPr>
              <a:t>‹#›</a:t>
            </a:fld>
            <a:endParaRPr lang="en-US"/>
          </a:p>
        </p:txBody>
      </p:sp>
    </p:spTree>
    <p:extLst>
      <p:ext uri="{BB962C8B-B14F-4D97-AF65-F5344CB8AC3E}">
        <p14:creationId xmlns:p14="http://schemas.microsoft.com/office/powerpoint/2010/main" val="1778558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6FF126-E833-485B-9E78-B48EA2ABC69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BC856C-DFDF-4E99-A1B3-CD2B5F7539B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6D9FAA-E348-4C30-9B51-E4CFB9917A7B}"/>
              </a:ext>
            </a:extLst>
          </p:cNvPr>
          <p:cNvSpPr>
            <a:spLocks noGrp="1"/>
          </p:cNvSpPr>
          <p:nvPr>
            <p:ph type="dt" sz="half" idx="10"/>
          </p:nvPr>
        </p:nvSpPr>
        <p:spPr/>
        <p:txBody>
          <a:bodyPr/>
          <a:lstStyle/>
          <a:p>
            <a:pPr>
              <a:defRPr/>
            </a:pPr>
            <a:fld id="{0DD62C52-3303-495A-B02A-87D56989AB41}" type="datetimeFigureOut">
              <a:rPr lang="en-US" smtClean="0"/>
              <a:pPr>
                <a:defRPr/>
              </a:pPr>
              <a:t>03/29/2022</a:t>
            </a:fld>
            <a:endParaRPr lang="en-US"/>
          </a:p>
        </p:txBody>
      </p:sp>
      <p:sp>
        <p:nvSpPr>
          <p:cNvPr id="5" name="Footer Placeholder 4">
            <a:extLst>
              <a:ext uri="{FF2B5EF4-FFF2-40B4-BE49-F238E27FC236}">
                <a16:creationId xmlns:a16="http://schemas.microsoft.com/office/drawing/2014/main" xmlns="" id="{D2A890AD-17AF-4076-A128-EB69BC8FEC9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A245DBD3-A5F5-46D6-9487-E1870D1B0E09}"/>
              </a:ext>
            </a:extLst>
          </p:cNvPr>
          <p:cNvSpPr>
            <a:spLocks noGrp="1"/>
          </p:cNvSpPr>
          <p:nvPr>
            <p:ph type="sldNum" sz="quarter" idx="12"/>
          </p:nvPr>
        </p:nvSpPr>
        <p:spPr/>
        <p:txBody>
          <a:bodyPr/>
          <a:lstStyle/>
          <a:p>
            <a:pPr>
              <a:defRPr/>
            </a:pPr>
            <a:fld id="{DF2B12DD-960D-4EAC-A2C4-52E938B1E22B}" type="slidenum">
              <a:rPr lang="en-US" smtClean="0"/>
              <a:pPr>
                <a:defRPr/>
              </a:pPr>
              <a:t>‹#›</a:t>
            </a:fld>
            <a:endParaRPr lang="en-US"/>
          </a:p>
        </p:txBody>
      </p:sp>
    </p:spTree>
    <p:extLst>
      <p:ext uri="{BB962C8B-B14F-4D97-AF65-F5344CB8AC3E}">
        <p14:creationId xmlns:p14="http://schemas.microsoft.com/office/powerpoint/2010/main" val="2638082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5CEAD-A8BF-4B68-8240-45C16B1B5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7392F2-33F6-44C1-8A8C-150AE9B3D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00D53C-51D1-4BD1-80D6-CFE926A8A09F}"/>
              </a:ext>
            </a:extLst>
          </p:cNvPr>
          <p:cNvSpPr>
            <a:spLocks noGrp="1"/>
          </p:cNvSpPr>
          <p:nvPr>
            <p:ph type="dt" sz="half" idx="10"/>
          </p:nvPr>
        </p:nvSpPr>
        <p:spPr/>
        <p:txBody>
          <a:bodyPr/>
          <a:lstStyle/>
          <a:p>
            <a:pPr>
              <a:defRPr/>
            </a:pPr>
            <a:fld id="{B767FF69-5056-48DA-A124-748A134FE2CB}" type="datetimeFigureOut">
              <a:rPr lang="en-US" smtClean="0"/>
              <a:pPr>
                <a:defRPr/>
              </a:pPr>
              <a:t>03/29/2022</a:t>
            </a:fld>
            <a:endParaRPr lang="en-US"/>
          </a:p>
        </p:txBody>
      </p:sp>
      <p:sp>
        <p:nvSpPr>
          <p:cNvPr id="5" name="Footer Placeholder 4">
            <a:extLst>
              <a:ext uri="{FF2B5EF4-FFF2-40B4-BE49-F238E27FC236}">
                <a16:creationId xmlns:a16="http://schemas.microsoft.com/office/drawing/2014/main" xmlns="" id="{566E4748-0865-439D-B7DC-61B9168FDF7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F86FA422-7E00-4C04-88D8-92DFE2F7DD34}"/>
              </a:ext>
            </a:extLst>
          </p:cNvPr>
          <p:cNvSpPr>
            <a:spLocks noGrp="1"/>
          </p:cNvSpPr>
          <p:nvPr>
            <p:ph type="sldNum" sz="quarter" idx="12"/>
          </p:nvPr>
        </p:nvSpPr>
        <p:spPr/>
        <p:txBody>
          <a:bodyPr/>
          <a:lstStyle/>
          <a:p>
            <a:pPr>
              <a:defRPr/>
            </a:pPr>
            <a:fld id="{2B2C5091-5DBD-4D38-B47D-B6A6711EBAAD}" type="slidenum">
              <a:rPr lang="en-US" smtClean="0"/>
              <a:pPr>
                <a:defRPr/>
              </a:pPr>
              <a:t>‹#›</a:t>
            </a:fld>
            <a:endParaRPr lang="en-US"/>
          </a:p>
        </p:txBody>
      </p:sp>
    </p:spTree>
    <p:extLst>
      <p:ext uri="{BB962C8B-B14F-4D97-AF65-F5344CB8AC3E}">
        <p14:creationId xmlns:p14="http://schemas.microsoft.com/office/powerpoint/2010/main" val="248517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FE55A-810E-4236-BF74-0FF021547E6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C30B6380-C579-4B28-853A-DB438AA6F1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2AF3CD-7B25-481A-B502-7BD39172EA25}"/>
              </a:ext>
            </a:extLst>
          </p:cNvPr>
          <p:cNvSpPr>
            <a:spLocks noGrp="1"/>
          </p:cNvSpPr>
          <p:nvPr>
            <p:ph type="dt" sz="half" idx="10"/>
          </p:nvPr>
        </p:nvSpPr>
        <p:spPr/>
        <p:txBody>
          <a:bodyPr/>
          <a:lstStyle/>
          <a:p>
            <a:pPr>
              <a:defRPr/>
            </a:pPr>
            <a:fld id="{E630CD26-CBCA-4A32-87D8-FAEC49C81437}" type="datetimeFigureOut">
              <a:rPr lang="en-US" smtClean="0"/>
              <a:pPr>
                <a:defRPr/>
              </a:pPr>
              <a:t>03/29/2022</a:t>
            </a:fld>
            <a:endParaRPr lang="en-US"/>
          </a:p>
        </p:txBody>
      </p:sp>
      <p:sp>
        <p:nvSpPr>
          <p:cNvPr id="5" name="Footer Placeholder 4">
            <a:extLst>
              <a:ext uri="{FF2B5EF4-FFF2-40B4-BE49-F238E27FC236}">
                <a16:creationId xmlns:a16="http://schemas.microsoft.com/office/drawing/2014/main" xmlns="" id="{84F1CF85-4C1F-42B1-A25C-83BBD8C8E6E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3ABC4B0F-3CDF-4E0B-BA83-E518178FF9F9}"/>
              </a:ext>
            </a:extLst>
          </p:cNvPr>
          <p:cNvSpPr>
            <a:spLocks noGrp="1"/>
          </p:cNvSpPr>
          <p:nvPr>
            <p:ph type="sldNum" sz="quarter" idx="12"/>
          </p:nvPr>
        </p:nvSpPr>
        <p:spPr/>
        <p:txBody>
          <a:bodyPr/>
          <a:lstStyle/>
          <a:p>
            <a:pPr>
              <a:defRPr/>
            </a:pPr>
            <a:fld id="{1413E6A8-FD16-4DDA-9A2E-59FDC8911E24}" type="slidenum">
              <a:rPr lang="en-US" smtClean="0"/>
              <a:pPr>
                <a:defRPr/>
              </a:pPr>
              <a:t>‹#›</a:t>
            </a:fld>
            <a:endParaRPr lang="en-US"/>
          </a:p>
        </p:txBody>
      </p:sp>
    </p:spTree>
    <p:extLst>
      <p:ext uri="{BB962C8B-B14F-4D97-AF65-F5344CB8AC3E}">
        <p14:creationId xmlns:p14="http://schemas.microsoft.com/office/powerpoint/2010/main" val="89935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9C613-7C98-4FE3-9630-27FAE3E1E6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C048187-94A5-4047-B187-3E803420BEA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6121D1-DC49-4E77-8F2C-4319495FD6C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E0EA88F-01C3-442C-962F-D23639385CD8}"/>
              </a:ext>
            </a:extLst>
          </p:cNvPr>
          <p:cNvSpPr>
            <a:spLocks noGrp="1"/>
          </p:cNvSpPr>
          <p:nvPr>
            <p:ph type="dt" sz="half" idx="10"/>
          </p:nvPr>
        </p:nvSpPr>
        <p:spPr/>
        <p:txBody>
          <a:bodyPr/>
          <a:lstStyle/>
          <a:p>
            <a:pPr>
              <a:defRPr/>
            </a:pPr>
            <a:fld id="{07A8FC83-87A7-47CE-B9CA-E8AAC0346532}" type="datetimeFigureOut">
              <a:rPr lang="en-US" smtClean="0"/>
              <a:pPr>
                <a:defRPr/>
              </a:pPr>
              <a:t>03/29/2022</a:t>
            </a:fld>
            <a:endParaRPr lang="en-US"/>
          </a:p>
        </p:txBody>
      </p:sp>
      <p:sp>
        <p:nvSpPr>
          <p:cNvPr id="6" name="Footer Placeholder 5">
            <a:extLst>
              <a:ext uri="{FF2B5EF4-FFF2-40B4-BE49-F238E27FC236}">
                <a16:creationId xmlns:a16="http://schemas.microsoft.com/office/drawing/2014/main" xmlns="" id="{F11F7371-84F5-4698-AC07-65DAFAF4C93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0E56E745-BEF7-4E55-BB96-8A3978BA7360}"/>
              </a:ext>
            </a:extLst>
          </p:cNvPr>
          <p:cNvSpPr>
            <a:spLocks noGrp="1"/>
          </p:cNvSpPr>
          <p:nvPr>
            <p:ph type="sldNum" sz="quarter" idx="12"/>
          </p:nvPr>
        </p:nvSpPr>
        <p:spPr/>
        <p:txBody>
          <a:bodyPr/>
          <a:lstStyle/>
          <a:p>
            <a:pPr>
              <a:defRPr/>
            </a:pPr>
            <a:fld id="{34ED35E9-40E1-45E2-A6B0-5B8CA50EF943}" type="slidenum">
              <a:rPr lang="en-US" smtClean="0"/>
              <a:pPr>
                <a:defRPr/>
              </a:pPr>
              <a:t>‹#›</a:t>
            </a:fld>
            <a:endParaRPr lang="en-US"/>
          </a:p>
        </p:txBody>
      </p:sp>
    </p:spTree>
    <p:extLst>
      <p:ext uri="{BB962C8B-B14F-4D97-AF65-F5344CB8AC3E}">
        <p14:creationId xmlns:p14="http://schemas.microsoft.com/office/powerpoint/2010/main" val="306587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E359F-6CEF-409A-95B8-4AD9D39775A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AF4FED-2A82-47FC-A89E-BC6F06AF808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FA7203-4065-4C82-AA2D-E7F92904A48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9D12C-C01B-4A68-82D5-0989E33315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9BDB0BA-6331-445C-B022-814798B6210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E3D4CC-32BD-4B71-8AF3-AE6064EE14A5}"/>
              </a:ext>
            </a:extLst>
          </p:cNvPr>
          <p:cNvSpPr>
            <a:spLocks noGrp="1"/>
          </p:cNvSpPr>
          <p:nvPr>
            <p:ph type="dt" sz="half" idx="10"/>
          </p:nvPr>
        </p:nvSpPr>
        <p:spPr/>
        <p:txBody>
          <a:bodyPr/>
          <a:lstStyle/>
          <a:p>
            <a:pPr>
              <a:defRPr/>
            </a:pPr>
            <a:fld id="{5266F9DE-8F31-40B0-A1E1-FAEDCC181B02}" type="datetimeFigureOut">
              <a:rPr lang="en-US" smtClean="0"/>
              <a:pPr>
                <a:defRPr/>
              </a:pPr>
              <a:t>03/29/2022</a:t>
            </a:fld>
            <a:endParaRPr lang="en-US"/>
          </a:p>
        </p:txBody>
      </p:sp>
      <p:sp>
        <p:nvSpPr>
          <p:cNvPr id="8" name="Footer Placeholder 7">
            <a:extLst>
              <a:ext uri="{FF2B5EF4-FFF2-40B4-BE49-F238E27FC236}">
                <a16:creationId xmlns:a16="http://schemas.microsoft.com/office/drawing/2014/main" xmlns="" id="{D2893C79-99FB-40BD-8113-602CFE48FDF2}"/>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xmlns="" id="{505A805D-0366-46EC-B722-DDF4C9C622A6}"/>
              </a:ext>
            </a:extLst>
          </p:cNvPr>
          <p:cNvSpPr>
            <a:spLocks noGrp="1"/>
          </p:cNvSpPr>
          <p:nvPr>
            <p:ph type="sldNum" sz="quarter" idx="12"/>
          </p:nvPr>
        </p:nvSpPr>
        <p:spPr/>
        <p:txBody>
          <a:bodyPr/>
          <a:lstStyle/>
          <a:p>
            <a:pPr>
              <a:defRPr/>
            </a:pPr>
            <a:fld id="{2382F244-1EC4-44F3-BF36-B5703C841482}" type="slidenum">
              <a:rPr lang="en-US" smtClean="0"/>
              <a:pPr>
                <a:defRPr/>
              </a:pPr>
              <a:t>‹#›</a:t>
            </a:fld>
            <a:endParaRPr lang="en-US"/>
          </a:p>
        </p:txBody>
      </p:sp>
    </p:spTree>
    <p:extLst>
      <p:ext uri="{BB962C8B-B14F-4D97-AF65-F5344CB8AC3E}">
        <p14:creationId xmlns:p14="http://schemas.microsoft.com/office/powerpoint/2010/main" val="294460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3226E-239B-444C-BAE2-B31E929904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7002D89-BCDA-4DF6-B56A-275F17BEFE54}"/>
              </a:ext>
            </a:extLst>
          </p:cNvPr>
          <p:cNvSpPr>
            <a:spLocks noGrp="1"/>
          </p:cNvSpPr>
          <p:nvPr>
            <p:ph type="dt" sz="half" idx="10"/>
          </p:nvPr>
        </p:nvSpPr>
        <p:spPr/>
        <p:txBody>
          <a:bodyPr/>
          <a:lstStyle/>
          <a:p>
            <a:pPr>
              <a:defRPr/>
            </a:pPr>
            <a:fld id="{29145D4A-4BDB-4BAF-8FE4-087BFE8FFA6A}" type="datetimeFigureOut">
              <a:rPr lang="en-US" smtClean="0"/>
              <a:pPr>
                <a:defRPr/>
              </a:pPr>
              <a:t>03/29/2022</a:t>
            </a:fld>
            <a:endParaRPr lang="en-US"/>
          </a:p>
        </p:txBody>
      </p:sp>
      <p:sp>
        <p:nvSpPr>
          <p:cNvPr id="4" name="Footer Placeholder 3">
            <a:extLst>
              <a:ext uri="{FF2B5EF4-FFF2-40B4-BE49-F238E27FC236}">
                <a16:creationId xmlns:a16="http://schemas.microsoft.com/office/drawing/2014/main" xmlns="" id="{5D0C1F19-9BE2-4A5C-B435-6814834B509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xmlns="" id="{E4B8231E-9969-498E-9527-797B97B6834C}"/>
              </a:ext>
            </a:extLst>
          </p:cNvPr>
          <p:cNvSpPr>
            <a:spLocks noGrp="1"/>
          </p:cNvSpPr>
          <p:nvPr>
            <p:ph type="sldNum" sz="quarter" idx="12"/>
          </p:nvPr>
        </p:nvSpPr>
        <p:spPr/>
        <p:txBody>
          <a:bodyPr/>
          <a:lstStyle/>
          <a:p>
            <a:pPr>
              <a:defRPr/>
            </a:pPr>
            <a:fld id="{A5096265-8638-4842-93F5-AA5CB25BE6CB}" type="slidenum">
              <a:rPr lang="en-US" smtClean="0"/>
              <a:pPr>
                <a:defRPr/>
              </a:pPr>
              <a:t>‹#›</a:t>
            </a:fld>
            <a:endParaRPr lang="en-US"/>
          </a:p>
        </p:txBody>
      </p:sp>
    </p:spTree>
    <p:extLst>
      <p:ext uri="{BB962C8B-B14F-4D97-AF65-F5344CB8AC3E}">
        <p14:creationId xmlns:p14="http://schemas.microsoft.com/office/powerpoint/2010/main" val="932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5BBA0B-5267-470D-8A30-64EEADDABBEA}"/>
              </a:ext>
            </a:extLst>
          </p:cNvPr>
          <p:cNvSpPr>
            <a:spLocks noGrp="1"/>
          </p:cNvSpPr>
          <p:nvPr>
            <p:ph type="dt" sz="half" idx="10"/>
          </p:nvPr>
        </p:nvSpPr>
        <p:spPr/>
        <p:txBody>
          <a:bodyPr/>
          <a:lstStyle/>
          <a:p>
            <a:pPr>
              <a:defRPr/>
            </a:pPr>
            <a:fld id="{F8AA4923-43A3-44E4-AB0A-3CE44C5D2037}" type="datetimeFigureOut">
              <a:rPr lang="en-US" smtClean="0"/>
              <a:pPr>
                <a:defRPr/>
              </a:pPr>
              <a:t>03/29/2022</a:t>
            </a:fld>
            <a:endParaRPr lang="en-US"/>
          </a:p>
        </p:txBody>
      </p:sp>
      <p:sp>
        <p:nvSpPr>
          <p:cNvPr id="3" name="Footer Placeholder 2">
            <a:extLst>
              <a:ext uri="{FF2B5EF4-FFF2-40B4-BE49-F238E27FC236}">
                <a16:creationId xmlns:a16="http://schemas.microsoft.com/office/drawing/2014/main" xmlns="" id="{6663E742-E10C-4578-8F97-8E982B3966D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xmlns="" id="{C95CDFF3-8BFB-4DEC-A036-894E490C527D}"/>
              </a:ext>
            </a:extLst>
          </p:cNvPr>
          <p:cNvSpPr>
            <a:spLocks noGrp="1"/>
          </p:cNvSpPr>
          <p:nvPr>
            <p:ph type="sldNum" sz="quarter" idx="12"/>
          </p:nvPr>
        </p:nvSpPr>
        <p:spPr/>
        <p:txBody>
          <a:bodyPr/>
          <a:lstStyle/>
          <a:p>
            <a:pPr>
              <a:defRPr/>
            </a:pPr>
            <a:fld id="{6CCAA7D9-A7EA-4397-84F0-89446C724D8C}" type="slidenum">
              <a:rPr lang="en-US" smtClean="0"/>
              <a:pPr>
                <a:defRPr/>
              </a:pPr>
              <a:t>‹#›</a:t>
            </a:fld>
            <a:endParaRPr lang="en-US"/>
          </a:p>
        </p:txBody>
      </p:sp>
    </p:spTree>
    <p:extLst>
      <p:ext uri="{BB962C8B-B14F-4D97-AF65-F5344CB8AC3E}">
        <p14:creationId xmlns:p14="http://schemas.microsoft.com/office/powerpoint/2010/main" val="4018219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53160-C924-4F9E-935D-75248F5070D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C4241FBA-1E14-487F-8D08-D32525E9DAC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6E5683-8CE2-4561-8B90-20B0564BF0E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485DE77-9971-433A-B358-C1AECEF04D47}"/>
              </a:ext>
            </a:extLst>
          </p:cNvPr>
          <p:cNvSpPr>
            <a:spLocks noGrp="1"/>
          </p:cNvSpPr>
          <p:nvPr>
            <p:ph type="dt" sz="half" idx="10"/>
          </p:nvPr>
        </p:nvSpPr>
        <p:spPr/>
        <p:txBody>
          <a:bodyPr/>
          <a:lstStyle/>
          <a:p>
            <a:pPr>
              <a:defRPr/>
            </a:pPr>
            <a:fld id="{5A50C21B-85EF-4F66-A968-139B68DDCC76}" type="datetimeFigureOut">
              <a:rPr lang="en-US" smtClean="0"/>
              <a:pPr>
                <a:defRPr/>
              </a:pPr>
              <a:t>03/29/2022</a:t>
            </a:fld>
            <a:endParaRPr lang="en-US"/>
          </a:p>
        </p:txBody>
      </p:sp>
      <p:sp>
        <p:nvSpPr>
          <p:cNvPr id="6" name="Footer Placeholder 5">
            <a:extLst>
              <a:ext uri="{FF2B5EF4-FFF2-40B4-BE49-F238E27FC236}">
                <a16:creationId xmlns:a16="http://schemas.microsoft.com/office/drawing/2014/main" xmlns="" id="{B4339A77-E30A-470D-8C9D-B00C2B03F5E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C262ACB2-0ABC-429D-A0BA-CABD55D8A7EA}"/>
              </a:ext>
            </a:extLst>
          </p:cNvPr>
          <p:cNvSpPr>
            <a:spLocks noGrp="1"/>
          </p:cNvSpPr>
          <p:nvPr>
            <p:ph type="sldNum" sz="quarter" idx="12"/>
          </p:nvPr>
        </p:nvSpPr>
        <p:spPr/>
        <p:txBody>
          <a:bodyPr/>
          <a:lstStyle/>
          <a:p>
            <a:pPr>
              <a:defRPr/>
            </a:pPr>
            <a:fld id="{43F98819-4525-4FAF-A42C-FC3255DEF2EC}" type="slidenum">
              <a:rPr lang="en-US" smtClean="0"/>
              <a:pPr>
                <a:defRPr/>
              </a:pPr>
              <a:t>‹#›</a:t>
            </a:fld>
            <a:endParaRPr lang="en-US"/>
          </a:p>
        </p:txBody>
      </p:sp>
    </p:spTree>
    <p:extLst>
      <p:ext uri="{BB962C8B-B14F-4D97-AF65-F5344CB8AC3E}">
        <p14:creationId xmlns:p14="http://schemas.microsoft.com/office/powerpoint/2010/main" val="412757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DC02C7-81E4-4EB7-86C2-575E0294060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D583B1A-A7E9-463C-AE1F-020D827F93D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80EB5E14-88BD-4664-9162-7F4EAB8B2EC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E2051B34-93ED-4F8E-94C8-2EB09C717424}"/>
              </a:ext>
            </a:extLst>
          </p:cNvPr>
          <p:cNvSpPr>
            <a:spLocks noGrp="1"/>
          </p:cNvSpPr>
          <p:nvPr>
            <p:ph type="dt" sz="half" idx="10"/>
          </p:nvPr>
        </p:nvSpPr>
        <p:spPr/>
        <p:txBody>
          <a:bodyPr/>
          <a:lstStyle/>
          <a:p>
            <a:pPr>
              <a:defRPr/>
            </a:pPr>
            <a:fld id="{07A8FC83-87A7-47CE-B9CA-E8AAC0346532}" type="datetimeFigureOut">
              <a:rPr lang="en-US" smtClean="0"/>
              <a:pPr>
                <a:defRPr/>
              </a:pPr>
              <a:t>03/29/2022</a:t>
            </a:fld>
            <a:endParaRPr lang="en-US"/>
          </a:p>
        </p:txBody>
      </p:sp>
      <p:sp>
        <p:nvSpPr>
          <p:cNvPr id="6" name="Footer Placeholder 5">
            <a:extLst>
              <a:ext uri="{FF2B5EF4-FFF2-40B4-BE49-F238E27FC236}">
                <a16:creationId xmlns:a16="http://schemas.microsoft.com/office/drawing/2014/main" xmlns="" id="{C3B1A2BC-9D4C-4E8B-81DE-D2B7F66D998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53E4DCA6-F146-4EA3-87D1-92430D602D3C}"/>
              </a:ext>
            </a:extLst>
          </p:cNvPr>
          <p:cNvSpPr>
            <a:spLocks noGrp="1"/>
          </p:cNvSpPr>
          <p:nvPr>
            <p:ph type="sldNum" sz="quarter" idx="12"/>
          </p:nvPr>
        </p:nvSpPr>
        <p:spPr/>
        <p:txBody>
          <a:bodyPr/>
          <a:lstStyle/>
          <a:p>
            <a:pPr>
              <a:defRPr/>
            </a:pPr>
            <a:fld id="{34ED35E9-40E1-45E2-A6B0-5B8CA50EF943}" type="slidenum">
              <a:rPr lang="en-US" smtClean="0"/>
              <a:pPr>
                <a:defRPr/>
              </a:pPr>
              <a:t>‹#›</a:t>
            </a:fld>
            <a:endParaRPr lang="en-US"/>
          </a:p>
        </p:txBody>
      </p:sp>
    </p:spTree>
    <p:extLst>
      <p:ext uri="{BB962C8B-B14F-4D97-AF65-F5344CB8AC3E}">
        <p14:creationId xmlns:p14="http://schemas.microsoft.com/office/powerpoint/2010/main" val="423463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E3825F-00F1-4CE2-BA2D-7B1756CD411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E68A9E8-2379-4541-9A33-D077CBB222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837F46-3442-4C23-9DAC-2D49987E48B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7A8FC83-87A7-47CE-B9CA-E8AAC0346532}" type="datetimeFigureOut">
              <a:rPr lang="en-US" smtClean="0"/>
              <a:pPr>
                <a:defRPr/>
              </a:pPr>
              <a:t>03/29/2022</a:t>
            </a:fld>
            <a:endParaRPr lang="en-US"/>
          </a:p>
        </p:txBody>
      </p:sp>
      <p:sp>
        <p:nvSpPr>
          <p:cNvPr id="5" name="Footer Placeholder 4">
            <a:extLst>
              <a:ext uri="{FF2B5EF4-FFF2-40B4-BE49-F238E27FC236}">
                <a16:creationId xmlns:a16="http://schemas.microsoft.com/office/drawing/2014/main" xmlns="" id="{2946F27B-0D15-420A-B21B-0FA35F371E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188DCE34-D630-43D5-9777-436590A6427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4ED35E9-40E1-45E2-A6B0-5B8CA50EF943}" type="slidenum">
              <a:rPr lang="en-US" smtClean="0"/>
              <a:pPr>
                <a:defRPr/>
              </a:pPr>
              <a:t>‹#›</a:t>
            </a:fld>
            <a:endParaRPr lang="en-US"/>
          </a:p>
        </p:txBody>
      </p:sp>
    </p:spTree>
    <p:extLst>
      <p:ext uri="{BB962C8B-B14F-4D97-AF65-F5344CB8AC3E}">
        <p14:creationId xmlns:p14="http://schemas.microsoft.com/office/powerpoint/2010/main" val="287659698"/>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www.ag.ndsu.edu/publications/food-nutrition/family-meal-times-issue-10-make-ahead-meals-save-dinnertime-tonigh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http://www.geograph.org.uk/photo/1419270"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rawpixel.com/search/retire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2.jpg"/><Relationship Id="rId7" Type="http://schemas.openxmlformats.org/officeDocument/2006/relationships/diagramQuickStyle" Target="../diagrams/quickStyle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commons.wikimedia.org/wiki/File:Women_Swimmers_at_the_final_round_of_200_meter_swimming,_at_12th_South_Asian_Games-2016,_in_Dispur,_Guwahati_on_February_06,_2016.jpg" TargetMode="External"/><Relationship Id="rId9" Type="http://schemas.microsoft.com/office/2007/relationships/diagramDrawing" Target="../diagrams/drawing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flickr.com/photos/nestle/13058324015/" TargetMode="External"/></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4.jpeg"/><Relationship Id="rId7" Type="http://schemas.openxmlformats.org/officeDocument/2006/relationships/diagramColors" Target="../diagrams/colors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bridgestofaith.org/" TargetMode="External"/><Relationship Id="rId13" Type="http://schemas.openxmlformats.org/officeDocument/2006/relationships/hyperlink" Target="https://www.bbbs.org/" TargetMode="External"/><Relationship Id="rId3" Type="http://schemas.openxmlformats.org/officeDocument/2006/relationships/hyperlink" Target="https://ici.umn.edu/products/docs/Friends_manual.pdf" TargetMode="External"/><Relationship Id="rId7" Type="http://schemas.openxmlformats.org/officeDocument/2006/relationships/hyperlink" Target="https://www.meetup.com/" TargetMode="External"/><Relationship Id="rId12" Type="http://schemas.openxmlformats.org/officeDocument/2006/relationships/hyperlink" Target="http://www.betacomm.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thearcofmass.org/programs/widening-the-circle" TargetMode="External"/><Relationship Id="rId11" Type="http://schemas.openxmlformats.org/officeDocument/2006/relationships/hyperlink" Target="https://www.nqcitizenadvocacy.org/" TargetMode="External"/><Relationship Id="rId5" Type="http://schemas.openxmlformats.org/officeDocument/2006/relationships/hyperlink" Target="https://www.hks.harvard.edu/saguaro/whatyoucando.htm" TargetMode="External"/><Relationship Id="rId10" Type="http://schemas.openxmlformats.org/officeDocument/2006/relationships/hyperlink" Target="https://alternativesnet.org/ways-to-help/be-an-ambassador/club-21/" TargetMode="External"/><Relationship Id="rId4" Type="http://schemas.openxmlformats.org/officeDocument/2006/relationships/hyperlink" Target="http://thearcofmass.org/programs/widening-the-circle/how-tos/" TargetMode="External"/><Relationship Id="rId9" Type="http://schemas.openxmlformats.org/officeDocument/2006/relationships/hyperlink" Target="http://peopleinc-fr.org/programs/spiritual-connections/" TargetMode="External"/><Relationship Id="rId14" Type="http://schemas.openxmlformats.org/officeDocument/2006/relationships/hyperlink" Target="https://onlyinyourstat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creativecommons.org/licenses/by/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kitoconnell.com/2019/06/29/believe-disabled-people/"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xmlns=""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599" r="-2" b="7279"/>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A group of people posing for a photo&#10;&#10;Description automatically generate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17877"/>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83" name="Freeform: Shape 82">
            <a:extLst>
              <a:ext uri="{FF2B5EF4-FFF2-40B4-BE49-F238E27FC236}">
                <a16:creationId xmlns:a16="http://schemas.microsoft.com/office/drawing/2014/main" xmlns=""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84">
            <a:extLst>
              <a:ext uri="{FF2B5EF4-FFF2-40B4-BE49-F238E27FC236}">
                <a16:creationId xmlns:a16="http://schemas.microsoft.com/office/drawing/2014/main" xmlns=""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1640956"/>
            <a:ext cx="4191000" cy="2378593"/>
          </a:xfrm>
        </p:spPr>
        <p:txBody>
          <a:bodyPr vert="horz" lIns="91440" tIns="45720" rIns="91440" bIns="45720" rtlCol="0" anchor="b" anchorCtr="0">
            <a:normAutofit fontScale="90000"/>
          </a:bodyPr>
          <a:lstStyle/>
          <a:p>
            <a:pPr defTabSz="914400"/>
            <a:r>
              <a:rPr lang="en-US" sz="1900" b="1" u="sng" kern="1200" spc="200" dirty="0">
                <a:solidFill>
                  <a:schemeClr val="tx1"/>
                </a:solidFill>
                <a:latin typeface="+mj-lt"/>
                <a:ea typeface="+mj-ea"/>
                <a:cs typeface="+mj-cs"/>
              </a:rPr>
              <a:t/>
            </a:r>
            <a:br>
              <a:rPr lang="en-US" sz="1900" b="1" u="sng" kern="1200" spc="200" dirty="0">
                <a:solidFill>
                  <a:schemeClr val="tx1"/>
                </a:solidFill>
                <a:latin typeface="+mj-lt"/>
                <a:ea typeface="+mj-ea"/>
                <a:cs typeface="+mj-cs"/>
              </a:rPr>
            </a:br>
            <a:r>
              <a:rPr lang="en-US" sz="1900" b="1" u="sng" kern="1200" spc="200" dirty="0">
                <a:solidFill>
                  <a:schemeClr val="tx1"/>
                </a:solidFill>
                <a:latin typeface="+mj-lt"/>
                <a:ea typeface="+mj-ea"/>
                <a:cs typeface="+mj-cs"/>
              </a:rPr>
              <a:t/>
            </a:r>
            <a:br>
              <a:rPr lang="en-US" sz="1900" b="1" u="sng" kern="1200" spc="200" dirty="0">
                <a:solidFill>
                  <a:schemeClr val="tx1"/>
                </a:solidFill>
                <a:latin typeface="+mj-lt"/>
                <a:ea typeface="+mj-ea"/>
                <a:cs typeface="+mj-cs"/>
              </a:rPr>
            </a:br>
            <a:r>
              <a:rPr lang="en-US" sz="1900" b="1" u="sng" kern="1200" spc="200" dirty="0">
                <a:solidFill>
                  <a:schemeClr val="tx1"/>
                </a:solidFill>
                <a:latin typeface="+mj-lt"/>
                <a:ea typeface="+mj-ea"/>
                <a:cs typeface="+mj-cs"/>
              </a:rPr>
              <a:t/>
            </a:r>
            <a:br>
              <a:rPr lang="en-US" sz="1900" b="1" u="sng" kern="1200" spc="200" dirty="0">
                <a:solidFill>
                  <a:schemeClr val="tx1"/>
                </a:solidFill>
                <a:latin typeface="+mj-lt"/>
                <a:ea typeface="+mj-ea"/>
                <a:cs typeface="+mj-cs"/>
              </a:rPr>
            </a:br>
            <a:r>
              <a:rPr lang="en-US" sz="1900" b="1" u="sng" kern="1200" spc="200" dirty="0">
                <a:solidFill>
                  <a:schemeClr val="tx1"/>
                </a:solidFill>
                <a:latin typeface="+mj-lt"/>
                <a:ea typeface="+mj-ea"/>
                <a:cs typeface="+mj-cs"/>
              </a:rPr>
              <a:t/>
            </a:r>
            <a:br>
              <a:rPr lang="en-US" sz="1900" b="1" u="sng" kern="1200" spc="200" dirty="0">
                <a:solidFill>
                  <a:schemeClr val="tx1"/>
                </a:solidFill>
                <a:latin typeface="+mj-lt"/>
                <a:ea typeface="+mj-ea"/>
                <a:cs typeface="+mj-cs"/>
              </a:rPr>
            </a:br>
            <a:r>
              <a:rPr lang="en-US" sz="4400" b="1" kern="1200" spc="200" dirty="0">
                <a:solidFill>
                  <a:schemeClr val="tx1"/>
                </a:solidFill>
                <a:latin typeface="Calibri Light" panose="020F0302020204030204" pitchFamily="34" charset="0"/>
                <a:ea typeface="+mj-ea"/>
                <a:cs typeface="+mj-cs"/>
              </a:rPr>
              <a:t>INTRODUCTION TO FRIENDS:</a:t>
            </a:r>
            <a:r>
              <a:rPr lang="en-US" sz="4000" b="1" kern="1200" spc="200" dirty="0">
                <a:solidFill>
                  <a:schemeClr val="tx1"/>
                </a:solidFill>
                <a:latin typeface="+mj-lt"/>
                <a:ea typeface="+mj-ea"/>
                <a:cs typeface="+mj-cs"/>
              </a:rPr>
              <a:t/>
            </a:r>
            <a:br>
              <a:rPr lang="en-US" sz="4000" b="1" kern="1200" spc="200" dirty="0">
                <a:solidFill>
                  <a:schemeClr val="tx1"/>
                </a:solidFill>
                <a:latin typeface="+mj-lt"/>
                <a:ea typeface="+mj-ea"/>
                <a:cs typeface="+mj-cs"/>
              </a:rPr>
            </a:br>
            <a:r>
              <a:rPr lang="en-US" b="1" kern="1200" spc="200" dirty="0">
                <a:solidFill>
                  <a:schemeClr val="tx1"/>
                </a:solidFill>
                <a:latin typeface="Calibri Light" panose="020F0302020204030204" pitchFamily="34" charset="0"/>
                <a:ea typeface="+mj-ea"/>
                <a:cs typeface="+mj-cs"/>
              </a:rPr>
              <a:t>Supporting FRIENDSHIPS Between </a:t>
            </a:r>
            <a:br>
              <a:rPr lang="en-US" b="1" kern="1200" spc="200" dirty="0">
                <a:solidFill>
                  <a:schemeClr val="tx1"/>
                </a:solidFill>
                <a:latin typeface="Calibri Light" panose="020F0302020204030204" pitchFamily="34" charset="0"/>
                <a:ea typeface="+mj-ea"/>
                <a:cs typeface="+mj-cs"/>
              </a:rPr>
            </a:br>
            <a:r>
              <a:rPr lang="en-US" b="1" kern="1200" spc="200" dirty="0">
                <a:solidFill>
                  <a:schemeClr val="tx1"/>
                </a:solidFill>
                <a:latin typeface="Calibri Light" panose="020F0302020204030204" pitchFamily="34" charset="0"/>
                <a:ea typeface="+mj-ea"/>
                <a:cs typeface="+mj-cs"/>
              </a:rPr>
              <a:t>People </a:t>
            </a:r>
            <a:r>
              <a:rPr lang="en-US" b="1" u="sng" kern="1200" spc="200" dirty="0">
                <a:solidFill>
                  <a:schemeClr val="tx1"/>
                </a:solidFill>
                <a:latin typeface="Calibri Light" panose="020F0302020204030204" pitchFamily="34" charset="0"/>
                <a:ea typeface="+mj-ea"/>
                <a:cs typeface="+mj-cs"/>
              </a:rPr>
              <a:t>with</a:t>
            </a:r>
            <a:r>
              <a:rPr lang="en-US" b="1" kern="1200" spc="200" dirty="0">
                <a:solidFill>
                  <a:schemeClr val="tx1"/>
                </a:solidFill>
                <a:latin typeface="Calibri Light" panose="020F0302020204030204" pitchFamily="34" charset="0"/>
                <a:ea typeface="+mj-ea"/>
                <a:cs typeface="+mj-cs"/>
              </a:rPr>
              <a:t> and w</a:t>
            </a:r>
            <a:r>
              <a:rPr lang="en-US" b="1" u="sng" kern="1200" spc="200" dirty="0">
                <a:solidFill>
                  <a:schemeClr val="tx1"/>
                </a:solidFill>
                <a:latin typeface="Calibri Light" panose="020F0302020204030204" pitchFamily="34" charset="0"/>
                <a:ea typeface="+mj-ea"/>
                <a:cs typeface="+mj-cs"/>
              </a:rPr>
              <a:t>ithout</a:t>
            </a:r>
            <a:r>
              <a:rPr lang="en-US" b="1" kern="1200" spc="200" dirty="0">
                <a:solidFill>
                  <a:schemeClr val="tx1"/>
                </a:solidFill>
                <a:latin typeface="Calibri Light" panose="020F0302020204030204" pitchFamily="34" charset="0"/>
                <a:ea typeface="+mj-ea"/>
                <a:cs typeface="+mj-cs"/>
              </a:rPr>
              <a:t> Disabilities</a:t>
            </a:r>
          </a:p>
        </p:txBody>
      </p:sp>
      <p:sp>
        <p:nvSpPr>
          <p:cNvPr id="87" name="Rectangle 86">
            <a:extLst>
              <a:ext uri="{FF2B5EF4-FFF2-40B4-BE49-F238E27FC236}">
                <a16:creationId xmlns:a16="http://schemas.microsoft.com/office/drawing/2014/main" xmlns=""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89" name="Rectangle 88">
            <a:extLst>
              <a:ext uri="{FF2B5EF4-FFF2-40B4-BE49-F238E27FC236}">
                <a16:creationId xmlns:a16="http://schemas.microsoft.com/office/drawing/2014/main" xmlns=""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S:\OFFICE\RE-BRANDING The Arc 2011\Logo Artwork- Chapter\JPG &amp; PNG Files MS Office\LOGOS JPG Files Solid Backgrounds\Arc_Massachusetts_Color_Pos_JPG.jpg">
            <a:extLst>
              <a:ext uri="{FF2B5EF4-FFF2-40B4-BE49-F238E27FC236}">
                <a16:creationId xmlns:a16="http://schemas.microsoft.com/office/drawing/2014/main" xmlns="" id="{5A9735CE-5B91-4F2E-919E-5785062238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8527" y="35575"/>
            <a:ext cx="1343149" cy="1206822"/>
          </a:xfrm>
          <a:prstGeom prst="rect">
            <a:avLst/>
          </a:prstGeom>
          <a:noFill/>
          <a:ln>
            <a:noFill/>
          </a:ln>
        </p:spPr>
      </p:pic>
      <p:sp>
        <p:nvSpPr>
          <p:cNvPr id="13" name="TextBox 12">
            <a:extLst>
              <a:ext uri="{FF2B5EF4-FFF2-40B4-BE49-F238E27FC236}">
                <a16:creationId xmlns:a16="http://schemas.microsoft.com/office/drawing/2014/main" xmlns="" id="{E65B366C-345F-4CDC-A7E4-43059E4C85C1}"/>
              </a:ext>
            </a:extLst>
          </p:cNvPr>
          <p:cNvSpPr txBox="1"/>
          <p:nvPr/>
        </p:nvSpPr>
        <p:spPr>
          <a:xfrm>
            <a:off x="121895" y="4019550"/>
            <a:ext cx="3764306" cy="1477328"/>
          </a:xfrm>
          <a:prstGeom prst="rect">
            <a:avLst/>
          </a:prstGeom>
          <a:noFill/>
        </p:spPr>
        <p:txBody>
          <a:bodyPr wrap="square" rtlCol="0">
            <a:spAutoFit/>
          </a:bodyPr>
          <a:lstStyle/>
          <a:p>
            <a:r>
              <a:rPr lang="en-US" i="1" dirty="0"/>
              <a:t>Prepared by Widening The Circle; Pathways to Friendship, a partnership between The Arc of Massachusetts and Massachusetts Department of Developmental Services</a:t>
            </a:r>
          </a:p>
        </p:txBody>
      </p:sp>
      <p:sp>
        <p:nvSpPr>
          <p:cNvPr id="14" name="TextBox 13">
            <a:extLst>
              <a:ext uri="{FF2B5EF4-FFF2-40B4-BE49-F238E27FC236}">
                <a16:creationId xmlns:a16="http://schemas.microsoft.com/office/drawing/2014/main" xmlns="" id="{7C169094-53C8-4208-965D-F632B312D366}"/>
              </a:ext>
            </a:extLst>
          </p:cNvPr>
          <p:cNvSpPr txBox="1"/>
          <p:nvPr/>
        </p:nvSpPr>
        <p:spPr>
          <a:xfrm>
            <a:off x="-17180" y="5739861"/>
            <a:ext cx="8296618" cy="646331"/>
          </a:xfrm>
          <a:prstGeom prst="rect">
            <a:avLst/>
          </a:prstGeom>
          <a:noFill/>
        </p:spPr>
        <p:txBody>
          <a:bodyPr wrap="square" rtlCol="0">
            <a:spAutoFit/>
          </a:bodyPr>
          <a:lstStyle/>
          <a:p>
            <a:r>
              <a:rPr lang="en-US" dirty="0"/>
              <a:t>Follow us on Facebook and Social Media </a:t>
            </a:r>
          </a:p>
          <a:p>
            <a:r>
              <a:rPr lang="en-US" dirty="0"/>
              <a:t>#PathwaystoFriendship</a:t>
            </a:r>
          </a:p>
        </p:txBody>
      </p:sp>
    </p:spTree>
    <p:extLst>
      <p:ext uri="{BB962C8B-B14F-4D97-AF65-F5344CB8AC3E}">
        <p14:creationId xmlns:p14="http://schemas.microsoft.com/office/powerpoint/2010/main" val="1094533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FBEB40B8-0100-429E-A4CB-D8E93C7A2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71904" cy="6858000"/>
          </a:xfrm>
          <a:prstGeom prst="rect">
            <a:avLst/>
          </a:prstGeom>
        </p:spPr>
      </p:pic>
    </p:spTree>
    <p:extLst>
      <p:ext uri="{BB962C8B-B14F-4D97-AF65-F5344CB8AC3E}">
        <p14:creationId xmlns:p14="http://schemas.microsoft.com/office/powerpoint/2010/main" val="215077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a of hands in the middle">
            <a:extLst>
              <a:ext uri="{FF2B5EF4-FFF2-40B4-BE49-F238E27FC236}">
                <a16:creationId xmlns:a16="http://schemas.microsoft.com/office/drawing/2014/main" xmlns="" id="{C9AAA0EE-475B-439F-8833-FAA2CD3EC0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2" t="6483" r="38801"/>
          <a:stretch/>
        </p:blipFill>
        <p:spPr>
          <a:xfrm>
            <a:off x="3886200" y="76200"/>
            <a:ext cx="6501384" cy="6857990"/>
          </a:xfrm>
          <a:prstGeom prst="rect">
            <a:avLst/>
          </a:prstGeom>
        </p:spPr>
      </p:pic>
      <p:sp>
        <p:nvSpPr>
          <p:cNvPr id="12" name="Rectangle 11">
            <a:extLst>
              <a:ext uri="{FF2B5EF4-FFF2-40B4-BE49-F238E27FC236}">
                <a16:creationId xmlns:a16="http://schemas.microsoft.com/office/drawing/2014/main" xmlns=""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93803C3-99EE-4BBE-AF0D-69604C979D7F}"/>
              </a:ext>
            </a:extLst>
          </p:cNvPr>
          <p:cNvSpPr>
            <a:spLocks noGrp="1"/>
          </p:cNvSpPr>
          <p:nvPr>
            <p:ph type="title"/>
          </p:nvPr>
        </p:nvSpPr>
        <p:spPr>
          <a:xfrm>
            <a:off x="0" y="1255015"/>
            <a:ext cx="4786788" cy="1161033"/>
          </a:xfrm>
        </p:spPr>
        <p:txBody>
          <a:bodyPr anchor="b">
            <a:normAutofit/>
          </a:bodyPr>
          <a:lstStyle/>
          <a:p>
            <a:r>
              <a:rPr lang="en-US" sz="3600" b="1" dirty="0">
                <a:latin typeface="Calibri Light" panose="020F0302020204030204" pitchFamily="34" charset="0"/>
              </a:rPr>
              <a:t>What is a "Community”?</a:t>
            </a:r>
          </a:p>
        </p:txBody>
      </p:sp>
      <p:sp>
        <p:nvSpPr>
          <p:cNvPr id="14" name="Rectangle 13">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FB5FC4CD-9F8D-4FA7-996C-CBEEA49A7392}"/>
              </a:ext>
            </a:extLst>
          </p:cNvPr>
          <p:cNvSpPr>
            <a:spLocks noGrp="1"/>
          </p:cNvSpPr>
          <p:nvPr>
            <p:ph idx="1"/>
          </p:nvPr>
        </p:nvSpPr>
        <p:spPr>
          <a:xfrm>
            <a:off x="318610" y="2819400"/>
            <a:ext cx="4786789" cy="3173730"/>
          </a:xfrm>
        </p:spPr>
        <p:txBody>
          <a:bodyPr anchor="t">
            <a:noAutofit/>
          </a:bodyPr>
          <a:lstStyle/>
          <a:p>
            <a:pPr marL="0" indent="0">
              <a:buNone/>
            </a:pPr>
            <a:r>
              <a:rPr lang="en-US" sz="2000" b="1" dirty="0">
                <a:latin typeface="Calibri Light" panose="020F0302020204030204" pitchFamily="34" charset="0"/>
              </a:rPr>
              <a:t>A group of people living in the same place having a feeling of fellowship and sharing common attitudes, interests and goals.</a:t>
            </a:r>
          </a:p>
          <a:p>
            <a:pPr marL="0" indent="0">
              <a:buNone/>
            </a:pPr>
            <a:r>
              <a:rPr lang="en-US" sz="2000" b="1" dirty="0">
                <a:latin typeface="Calibri Light" panose="020F0302020204030204" pitchFamily="34" charset="0"/>
              </a:rPr>
              <a:t>Examples include:</a:t>
            </a:r>
          </a:p>
          <a:p>
            <a:pPr lvl="2"/>
            <a:r>
              <a:rPr lang="en-US" sz="2000" b="1" dirty="0">
                <a:latin typeface="Calibri Light" panose="020F0302020204030204" pitchFamily="34" charset="0"/>
              </a:rPr>
              <a:t>Neighborhood,  </a:t>
            </a:r>
          </a:p>
          <a:p>
            <a:pPr lvl="2"/>
            <a:r>
              <a:rPr lang="en-US" sz="2000" b="1" dirty="0">
                <a:latin typeface="Calibri Light" panose="020F0302020204030204" pitchFamily="34" charset="0"/>
              </a:rPr>
              <a:t>Retirement community</a:t>
            </a:r>
          </a:p>
          <a:p>
            <a:pPr lvl="2"/>
            <a:r>
              <a:rPr lang="en-US" sz="2000" b="1" dirty="0">
                <a:latin typeface="Calibri Light" panose="020F0302020204030204" pitchFamily="34" charset="0"/>
              </a:rPr>
              <a:t>Faith community</a:t>
            </a:r>
          </a:p>
          <a:p>
            <a:pPr lvl="2"/>
            <a:r>
              <a:rPr lang="en-US" sz="2000" b="1" dirty="0">
                <a:latin typeface="Calibri Light" panose="020F0302020204030204" pitchFamily="34" charset="0"/>
              </a:rPr>
              <a:t>Sports fans</a:t>
            </a:r>
          </a:p>
        </p:txBody>
      </p:sp>
    </p:spTree>
    <p:extLst>
      <p:ext uri="{BB962C8B-B14F-4D97-AF65-F5344CB8AC3E}">
        <p14:creationId xmlns:p14="http://schemas.microsoft.com/office/powerpoint/2010/main" val="3773713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085AD-34A3-4C30-99F6-94C3DF4F5876}"/>
              </a:ext>
            </a:extLst>
          </p:cNvPr>
          <p:cNvSpPr>
            <a:spLocks noGrp="1"/>
          </p:cNvSpPr>
          <p:nvPr>
            <p:ph type="title"/>
          </p:nvPr>
        </p:nvSpPr>
        <p:spPr/>
        <p:txBody>
          <a:bodyPr>
            <a:normAutofit fontScale="90000"/>
          </a:bodyPr>
          <a:lstStyle/>
          <a:p>
            <a:pPr algn="ctr"/>
            <a:r>
              <a:rPr lang="en-US" sz="3700" dirty="0"/>
              <a:t/>
            </a:r>
            <a:br>
              <a:rPr lang="en-US" sz="3700" dirty="0"/>
            </a:br>
            <a:r>
              <a:rPr lang="en-US" sz="4400" b="1" dirty="0"/>
              <a:t>What is the meaning of “</a:t>
            </a:r>
            <a:r>
              <a:rPr lang="en-US" sz="4400" b="1" i="1" dirty="0"/>
              <a:t>Inclusion</a:t>
            </a:r>
            <a:r>
              <a:rPr lang="en-US" sz="4400" b="1" dirty="0"/>
              <a:t>”?</a:t>
            </a:r>
          </a:p>
        </p:txBody>
      </p:sp>
      <p:graphicFrame>
        <p:nvGraphicFramePr>
          <p:cNvPr id="5" name="Content Placeholder 2">
            <a:extLst>
              <a:ext uri="{FF2B5EF4-FFF2-40B4-BE49-F238E27FC236}">
                <a16:creationId xmlns:a16="http://schemas.microsoft.com/office/drawing/2014/main" xmlns="" id="{D034C27F-8729-40E7-8D44-E35777F10633}"/>
              </a:ext>
            </a:extLst>
          </p:cNvPr>
          <p:cNvGraphicFramePr>
            <a:graphicFrameLocks noGrp="1"/>
          </p:cNvGraphicFramePr>
          <p:nvPr>
            <p:ph idx="1"/>
            <p:extLst>
              <p:ext uri="{D42A27DB-BD31-4B8C-83A1-F6EECF244321}">
                <p14:modId xmlns:p14="http://schemas.microsoft.com/office/powerpoint/2010/main" val="69551395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1305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517593A-B9D2-49C4-B5F8-313B600BA231}"/>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defTabSz="914400"/>
            <a:r>
              <a:rPr lang="en-US" sz="4000" b="1" kern="1200" dirty="0">
                <a:solidFill>
                  <a:srgbClr val="FFFFFF"/>
                </a:solidFill>
                <a:latin typeface="+mj-lt"/>
                <a:ea typeface="+mj-ea"/>
                <a:cs typeface="+mj-cs"/>
              </a:rPr>
              <a:t>You know  you’re </a:t>
            </a:r>
            <a:r>
              <a:rPr lang="en-US" sz="4000" b="1" u="sng" kern="1200" dirty="0">
                <a:solidFill>
                  <a:srgbClr val="FFFFFF"/>
                </a:solidFill>
                <a:latin typeface="+mj-lt"/>
                <a:ea typeface="+mj-ea"/>
                <a:cs typeface="+mj-cs"/>
              </a:rPr>
              <a:t>NOT  </a:t>
            </a:r>
            <a:r>
              <a:rPr lang="en-US" sz="4000" b="1" kern="1200" dirty="0">
                <a:solidFill>
                  <a:srgbClr val="FFFFFF"/>
                </a:solidFill>
                <a:latin typeface="+mj-lt"/>
                <a:ea typeface="+mj-ea"/>
                <a:cs typeface="+mj-cs"/>
              </a:rPr>
              <a:t>being included if…</a:t>
            </a:r>
          </a:p>
        </p:txBody>
      </p:sp>
      <p:graphicFrame>
        <p:nvGraphicFramePr>
          <p:cNvPr id="21" name="Content Placeholder 2">
            <a:extLst>
              <a:ext uri="{FF2B5EF4-FFF2-40B4-BE49-F238E27FC236}">
                <a16:creationId xmlns:a16="http://schemas.microsoft.com/office/drawing/2014/main" xmlns="" id="{E3181893-224F-445C-953B-F3EC9796C0C5}"/>
              </a:ext>
            </a:extLst>
          </p:cNvPr>
          <p:cNvGraphicFramePr>
            <a:graphicFrameLocks noGrp="1"/>
          </p:cNvGraphicFramePr>
          <p:nvPr>
            <p:ph idx="1"/>
            <p:extLst>
              <p:ext uri="{D42A27DB-BD31-4B8C-83A1-F6EECF244321}">
                <p14:modId xmlns:p14="http://schemas.microsoft.com/office/powerpoint/2010/main" val="24410224"/>
              </p:ext>
            </p:extLst>
          </p:nvPr>
        </p:nvGraphicFramePr>
        <p:xfrm>
          <a:off x="4202906" y="954088"/>
          <a:ext cx="4231481"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07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5612" y="5059359"/>
            <a:ext cx="7363587" cy="1410408"/>
          </a:xfrm>
        </p:spPr>
        <p:txBody>
          <a:bodyPr vert="horz" lIns="91440" tIns="45720" rIns="91440" bIns="45720" rtlCol="0" anchor="ctr">
            <a:normAutofit fontScale="90000"/>
          </a:bodyPr>
          <a:lstStyle/>
          <a:p>
            <a:pPr algn="ctr" fontAlgn="auto">
              <a:spcAft>
                <a:spcPts val="0"/>
              </a:spcAft>
              <a:defRPr/>
            </a:pPr>
            <a:r>
              <a:rPr lang="en-US" sz="1300" spc="200" dirty="0">
                <a:solidFill>
                  <a:srgbClr val="FFFFFF"/>
                </a:solidFill>
              </a:rPr>
              <a:t/>
            </a:r>
            <a:br>
              <a:rPr lang="en-US" sz="1300" spc="200" dirty="0">
                <a:solidFill>
                  <a:srgbClr val="FFFFFF"/>
                </a:solidFill>
              </a:rPr>
            </a:br>
            <a:r>
              <a:rPr lang="en-US" sz="1300" spc="200" dirty="0">
                <a:solidFill>
                  <a:srgbClr val="FFFFFF"/>
                </a:solidFill>
              </a:rPr>
              <a:t/>
            </a:r>
            <a:br>
              <a:rPr lang="en-US" sz="1300" spc="200" dirty="0">
                <a:solidFill>
                  <a:srgbClr val="FFFFFF"/>
                </a:solidFill>
              </a:rPr>
            </a:br>
            <a:r>
              <a:rPr lang="en-US" sz="1300" spc="200" dirty="0">
                <a:solidFill>
                  <a:srgbClr val="FFFFFF"/>
                </a:solidFill>
              </a:rPr>
              <a:t/>
            </a:r>
            <a:br>
              <a:rPr lang="en-US" sz="1300" spc="200" dirty="0">
                <a:solidFill>
                  <a:srgbClr val="FFFFFF"/>
                </a:solidFill>
              </a:rPr>
            </a:br>
            <a:r>
              <a:rPr lang="en-US" sz="4900" b="1" spc="200" dirty="0">
                <a:solidFill>
                  <a:schemeClr val="tx1"/>
                </a:solidFill>
              </a:rPr>
              <a:t>INCLUSION </a:t>
            </a:r>
            <a:r>
              <a:rPr lang="en-US" sz="4900" b="1" u="sng" spc="200" dirty="0">
                <a:solidFill>
                  <a:schemeClr val="tx1"/>
                </a:solidFill>
              </a:rPr>
              <a:t>OR</a:t>
            </a:r>
            <a:r>
              <a:rPr lang="en-US" sz="4900" b="1" spc="200" dirty="0">
                <a:solidFill>
                  <a:schemeClr val="tx1"/>
                </a:solidFill>
              </a:rPr>
              <a:t> ILLUSION ?</a:t>
            </a:r>
            <a:r>
              <a:rPr lang="en-US" sz="4900" b="1" u="sng" spc="200" dirty="0">
                <a:solidFill>
                  <a:schemeClr val="tx1"/>
                </a:solidFill>
              </a:rPr>
              <a:t/>
            </a:r>
            <a:br>
              <a:rPr lang="en-US" sz="4900" b="1" u="sng" spc="200" dirty="0">
                <a:solidFill>
                  <a:schemeClr val="tx1"/>
                </a:solidFill>
              </a:rPr>
            </a:br>
            <a:r>
              <a:rPr lang="en-US" b="1" spc="200" dirty="0">
                <a:solidFill>
                  <a:schemeClr val="tx1"/>
                </a:solidFill>
              </a:rPr>
              <a:t/>
            </a:r>
            <a:br>
              <a:rPr lang="en-US" b="1" spc="200" dirty="0">
                <a:solidFill>
                  <a:schemeClr val="tx1"/>
                </a:solidFill>
              </a:rPr>
            </a:br>
            <a:r>
              <a:rPr lang="en-US" sz="1300" spc="200" dirty="0">
                <a:solidFill>
                  <a:srgbClr val="FFFFFF"/>
                </a:solidFill>
              </a:rPr>
              <a:t/>
            </a:r>
            <a:br>
              <a:rPr lang="en-US" sz="1300" spc="200" dirty="0">
                <a:solidFill>
                  <a:srgbClr val="FFFFFF"/>
                </a:solidFill>
              </a:rPr>
            </a:br>
            <a:endParaRPr lang="en-US" sz="1300" spc="200" dirty="0">
              <a:solidFill>
                <a:srgbClr val="FFFFFF"/>
              </a:solidFill>
            </a:endParaRPr>
          </a:p>
        </p:txBody>
      </p:sp>
      <p:pic>
        <p:nvPicPr>
          <p:cNvPr id="4" name="Picture 3" descr="This image, a public post from Cidalia Maria's Facebook page, shows Camron Silva, in wheelchair, sitting off the stage nearby his classmates at Spencer Borden."/>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3474" y="498834"/>
            <a:ext cx="4026789" cy="3573775"/>
          </a:xfrm>
          <a:prstGeom prst="rect">
            <a:avLst/>
          </a:prstGeom>
          <a:noFill/>
        </p:spPr>
      </p:pic>
      <p:pic>
        <p:nvPicPr>
          <p:cNvPr id="3" name="Picture 2"/>
          <p:cNvPicPr/>
          <p:nvPr/>
        </p:nvPicPr>
        <p:blipFill rotWithShape="1">
          <a:blip r:embed="rId4" cstate="print">
            <a:extLst>
              <a:ext uri="{28A0092B-C50C-407E-A947-70E740481C1C}">
                <a14:useLocalDpi xmlns:a14="http://schemas.microsoft.com/office/drawing/2010/main" val="0"/>
              </a:ext>
            </a:extLst>
          </a:blip>
          <a:srcRect l="20152" t="9316" r="26109" b="54906"/>
          <a:stretch/>
        </p:blipFill>
        <p:spPr bwMode="auto">
          <a:xfrm>
            <a:off x="4753737" y="559515"/>
            <a:ext cx="4005855" cy="345241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42309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090" y="321734"/>
            <a:ext cx="3852309" cy="1461247"/>
          </a:xfrm>
        </p:spPr>
        <p:txBody>
          <a:bodyPr>
            <a:noAutofit/>
          </a:bodyPr>
          <a:lstStyle/>
          <a:p>
            <a:r>
              <a:rPr lang="en-US" sz="2800" b="1" dirty="0">
                <a:latin typeface="Calibri Light" panose="020F0302020204030204" pitchFamily="34" charset="0"/>
              </a:rPr>
              <a:t>Maximizing Community Connections using local resources</a:t>
            </a:r>
          </a:p>
        </p:txBody>
      </p:sp>
      <p:pic>
        <p:nvPicPr>
          <p:cNvPr id="5" name="Picture 4">
            <a:extLst>
              <a:ext uri="{FF2B5EF4-FFF2-40B4-BE49-F238E27FC236}">
                <a16:creationId xmlns:a16="http://schemas.microsoft.com/office/drawing/2014/main" xmlns="" id="{1B5B062E-7130-4520-9E05-567EB3C952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975" r="-2" b="13973"/>
          <a:stretch/>
        </p:blipFill>
        <p:spPr>
          <a:xfrm>
            <a:off x="20" y="10"/>
            <a:ext cx="4334893" cy="2287806"/>
          </a:xfrm>
          <a:prstGeom prst="rect">
            <a:avLst/>
          </a:prstGeom>
        </p:spPr>
      </p:pic>
      <p:pic>
        <p:nvPicPr>
          <p:cNvPr id="6" name="Picture 5">
            <a:extLst>
              <a:ext uri="{FF2B5EF4-FFF2-40B4-BE49-F238E27FC236}">
                <a16:creationId xmlns:a16="http://schemas.microsoft.com/office/drawing/2014/main" xmlns="" id="{C87D0630-F93E-4C90-8AF7-89482D6F91C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t="1690" r="-2" b="27939"/>
          <a:stretch/>
        </p:blipFill>
        <p:spPr>
          <a:xfrm>
            <a:off x="20" y="4570184"/>
            <a:ext cx="4334893" cy="2287816"/>
          </a:xfrm>
          <a:prstGeom prst="rect">
            <a:avLst/>
          </a:prstGeom>
        </p:spPr>
      </p:pic>
      <p:pic>
        <p:nvPicPr>
          <p:cNvPr id="9" name="Picture 8" descr="A picture containing person, table, indoor, food&#10;&#10;Description automatically generated">
            <a:extLst>
              <a:ext uri="{FF2B5EF4-FFF2-40B4-BE49-F238E27FC236}">
                <a16:creationId xmlns:a16="http://schemas.microsoft.com/office/drawing/2014/main" xmlns="" id="{885ABA8E-DC12-44A9-B64F-2AEB85ECE20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r="-2" b="12402"/>
          <a:stretch/>
        </p:blipFill>
        <p:spPr>
          <a:xfrm>
            <a:off x="20" y="2288006"/>
            <a:ext cx="4334893" cy="2287816"/>
          </a:xfrm>
          <a:prstGeom prst="rect">
            <a:avLst/>
          </a:prstGeom>
        </p:spPr>
      </p:pic>
      <p:grpSp>
        <p:nvGrpSpPr>
          <p:cNvPr id="18" name="Group 17">
            <a:extLst>
              <a:ext uri="{FF2B5EF4-FFF2-40B4-BE49-F238E27FC236}">
                <a16:creationId xmlns:a16="http://schemas.microsoft.com/office/drawing/2014/main" xmlns=""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0" y="713128"/>
            <a:ext cx="801651" cy="2126625"/>
            <a:chOff x="10918968" y="713127"/>
            <a:chExt cx="1273032" cy="2532832"/>
          </a:xfrm>
        </p:grpSpPr>
        <p:sp>
          <p:nvSpPr>
            <p:cNvPr id="19" name="Rectangle 18">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4809090" y="2287815"/>
            <a:ext cx="3852309" cy="4370130"/>
          </a:xfrm>
        </p:spPr>
        <p:txBody>
          <a:bodyPr>
            <a:normAutofit/>
          </a:bodyPr>
          <a:lstStyle/>
          <a:p>
            <a:pPr marL="0" indent="0">
              <a:buNone/>
            </a:pPr>
            <a:r>
              <a:rPr lang="en-US" sz="1200" b="1" i="1" u="sng" dirty="0"/>
              <a:t>RATE</a:t>
            </a:r>
            <a:r>
              <a:rPr lang="en-US" sz="1200" b="1" i="1" dirty="0"/>
              <a:t> </a:t>
            </a:r>
            <a:r>
              <a:rPr lang="en-US" sz="1200" b="1" dirty="0"/>
              <a:t>each of the following: </a:t>
            </a:r>
          </a:p>
          <a:p>
            <a:r>
              <a:rPr lang="en-US" sz="1400" b="1" dirty="0"/>
              <a:t>Working out at a local fitness center twice a week.</a:t>
            </a:r>
          </a:p>
          <a:p>
            <a:r>
              <a:rPr lang="en-US" sz="1400" b="1" dirty="0"/>
              <a:t>Eating breakfast at a restaurant once a week.</a:t>
            </a:r>
          </a:p>
          <a:p>
            <a:r>
              <a:rPr lang="en-US" sz="1400" b="1" dirty="0"/>
              <a:t>Volunteering to walk dogs at your local shelter.</a:t>
            </a:r>
          </a:p>
          <a:p>
            <a:pPr marL="0" indent="0">
              <a:buNone/>
            </a:pPr>
            <a:endParaRPr lang="en-US" sz="1600" b="1" dirty="0">
              <a:solidFill>
                <a:schemeClr val="accent1">
                  <a:lumMod val="75000"/>
                </a:schemeClr>
              </a:solidFill>
            </a:endParaRPr>
          </a:p>
          <a:p>
            <a:pPr marL="0" indent="0">
              <a:buNone/>
            </a:pPr>
            <a:r>
              <a:rPr lang="en-US" sz="1200" b="1" dirty="0">
                <a:solidFill>
                  <a:schemeClr val="accent1">
                    <a:lumMod val="75000"/>
                  </a:schemeClr>
                </a:solidFill>
              </a:rPr>
              <a:t>1 – Low probability to increase relationships</a:t>
            </a:r>
          </a:p>
          <a:p>
            <a:pPr marL="0" indent="0">
              <a:buNone/>
            </a:pPr>
            <a:r>
              <a:rPr lang="en-US" sz="1200" b="1" dirty="0">
                <a:solidFill>
                  <a:schemeClr val="accent1">
                    <a:lumMod val="75000"/>
                  </a:schemeClr>
                </a:solidFill>
              </a:rPr>
              <a:t>2 – Medium probability </a:t>
            </a:r>
          </a:p>
          <a:p>
            <a:pPr marL="0" indent="0">
              <a:buNone/>
            </a:pPr>
            <a:r>
              <a:rPr lang="en-US" sz="1200" b="1" dirty="0">
                <a:solidFill>
                  <a:schemeClr val="accent1">
                    <a:lumMod val="75000"/>
                  </a:schemeClr>
                </a:solidFill>
              </a:rPr>
              <a:t>3 – High probability</a:t>
            </a:r>
          </a:p>
          <a:p>
            <a:pPr marL="0" indent="0">
              <a:buNone/>
            </a:pPr>
            <a:endParaRPr lang="en-US" sz="1600" b="1" dirty="0">
              <a:solidFill>
                <a:schemeClr val="accent1">
                  <a:lumMod val="75000"/>
                </a:schemeClr>
              </a:solidFill>
            </a:endParaRPr>
          </a:p>
          <a:p>
            <a:pPr marL="0" indent="0">
              <a:buNone/>
            </a:pPr>
            <a:endParaRPr lang="en-US" sz="1600" b="1" dirty="0">
              <a:solidFill>
                <a:schemeClr val="accent1">
                  <a:lumMod val="75000"/>
                </a:schemeClr>
              </a:solidFill>
            </a:endParaRPr>
          </a:p>
          <a:p>
            <a:pPr marL="0" indent="0">
              <a:buNone/>
            </a:pPr>
            <a:r>
              <a:rPr lang="en-US" sz="1400" b="1" dirty="0">
                <a:solidFill>
                  <a:schemeClr val="accent1">
                    <a:lumMod val="75000"/>
                  </a:schemeClr>
                </a:solidFill>
              </a:rPr>
              <a:t>What could be done to enhance the </a:t>
            </a:r>
            <a:r>
              <a:rPr lang="en-US" sz="1400" b="1" i="1" u="sng" dirty="0">
                <a:solidFill>
                  <a:schemeClr val="accent1">
                    <a:lumMod val="75000"/>
                  </a:schemeClr>
                </a:solidFill>
              </a:rPr>
              <a:t>chances</a:t>
            </a:r>
            <a:r>
              <a:rPr lang="en-US" sz="1400" b="1" dirty="0">
                <a:solidFill>
                  <a:schemeClr val="accent1">
                    <a:lumMod val="75000"/>
                  </a:schemeClr>
                </a:solidFill>
              </a:rPr>
              <a:t> of developing relationships?</a:t>
            </a:r>
          </a:p>
          <a:p>
            <a:pPr marL="0" indent="0">
              <a:buNone/>
            </a:pPr>
            <a:endParaRPr lang="en-US" sz="1600" dirty="0"/>
          </a:p>
          <a:p>
            <a:pPr marL="514350" indent="-514350">
              <a:buAutoNum type="arabicPeriod" startAt="2"/>
            </a:pPr>
            <a:endParaRPr lang="en-US" sz="1600" dirty="0"/>
          </a:p>
          <a:p>
            <a:pPr marL="0" indent="0">
              <a:buNone/>
            </a:pPr>
            <a:endParaRPr lang="en-US" sz="1600" dirty="0"/>
          </a:p>
        </p:txBody>
      </p:sp>
      <p:sp>
        <p:nvSpPr>
          <p:cNvPr id="22" name="Isosceles Triangle 21">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75493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8398182"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771898F-D3C9-4CBA-A4E3-4F4F13F142D7}"/>
              </a:ext>
            </a:extLst>
          </p:cNvPr>
          <p:cNvSpPr txBox="1"/>
          <p:nvPr/>
        </p:nvSpPr>
        <p:spPr>
          <a:xfrm flipV="1">
            <a:off x="491856" y="4150596"/>
            <a:ext cx="2123279" cy="45719"/>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sp>
        <p:nvSpPr>
          <p:cNvPr id="7" name="TextBox 6">
            <a:extLst>
              <a:ext uri="{FF2B5EF4-FFF2-40B4-BE49-F238E27FC236}">
                <a16:creationId xmlns:a16="http://schemas.microsoft.com/office/drawing/2014/main" xmlns="" id="{A4D17890-5E80-42A5-886E-B226757DFF64}"/>
              </a:ext>
            </a:extLst>
          </p:cNvPr>
          <p:cNvSpPr txBox="1"/>
          <p:nvPr/>
        </p:nvSpPr>
        <p:spPr>
          <a:xfrm>
            <a:off x="4150182" y="6657945"/>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95528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72018E1B-E0B9-4440-AFF3-4112E50A27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E8EB9C8-7ACE-4D9E-B203-6EBC31D14C13}"/>
              </a:ext>
            </a:extLst>
          </p:cNvPr>
          <p:cNvSpPr>
            <a:spLocks noGrp="1"/>
          </p:cNvSpPr>
          <p:nvPr>
            <p:ph type="title"/>
          </p:nvPr>
        </p:nvSpPr>
        <p:spPr>
          <a:xfrm>
            <a:off x="304799" y="178615"/>
            <a:ext cx="8685139" cy="1657879"/>
          </a:xfrm>
        </p:spPr>
        <p:txBody>
          <a:bodyPr vert="horz" lIns="91440" tIns="45720" rIns="91440" bIns="45720" rtlCol="0" anchor="ctr">
            <a:normAutofit/>
          </a:bodyPr>
          <a:lstStyle/>
          <a:p>
            <a:pPr algn="ctr" defTabSz="914400"/>
            <a:r>
              <a:rPr lang="en-US" sz="4200" b="1" kern="1200" dirty="0">
                <a:solidFill>
                  <a:schemeClr val="tx1"/>
                </a:solidFill>
                <a:latin typeface="Calibri Light" panose="020F0302020204030204" pitchFamily="34" charset="0"/>
                <a:ea typeface="+mj-ea"/>
                <a:cs typeface="+mj-cs"/>
              </a:rPr>
              <a:t>Successful Strategies for Developing Friendship &amp; Belonging</a:t>
            </a:r>
          </a:p>
        </p:txBody>
      </p:sp>
      <p:pic>
        <p:nvPicPr>
          <p:cNvPr id="16" name="Picture 15">
            <a:extLst>
              <a:ext uri="{FF2B5EF4-FFF2-40B4-BE49-F238E27FC236}">
                <a16:creationId xmlns:a16="http://schemas.microsoft.com/office/drawing/2014/main" xmlns="" id="{393E7AD4-8E01-4D98-A383-E758FDD3B9BF}"/>
              </a:ext>
            </a:extLst>
          </p:cNvPr>
          <p:cNvPicPr>
            <a:picLocks noChangeAspect="1"/>
          </p:cNvPicPr>
          <p:nvPr/>
        </p:nvPicPr>
        <p:blipFill rotWithShape="1">
          <a:blip r:embed="rId3">
            <a:extLst>
              <a:ext uri="{28A0092B-C50C-407E-A947-70E740481C1C}">
                <a14:useLocalDpi xmlns:a14="http://schemas.microsoft.com/office/drawing/2010/main" val="0"/>
              </a:ext>
            </a:extLst>
          </a:blip>
          <a:srcRect l="12258" r="9595" b="4"/>
          <a:stretch/>
        </p:blipFill>
        <p:spPr>
          <a:xfrm>
            <a:off x="149056" y="2028574"/>
            <a:ext cx="2851754" cy="2043469"/>
          </a:xfrm>
          <a:prstGeom prst="rect">
            <a:avLst/>
          </a:prstGeom>
        </p:spPr>
      </p:pic>
      <p:pic>
        <p:nvPicPr>
          <p:cNvPr id="12" name="Picture 11">
            <a:extLst>
              <a:ext uri="{FF2B5EF4-FFF2-40B4-BE49-F238E27FC236}">
                <a16:creationId xmlns:a16="http://schemas.microsoft.com/office/drawing/2014/main" xmlns="" id="{A1EFD36C-CCAE-4A85-BFCD-5345E2F1E5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 r="4976" b="-4"/>
          <a:stretch/>
        </p:blipFill>
        <p:spPr>
          <a:xfrm>
            <a:off x="3156636" y="2028574"/>
            <a:ext cx="2851753" cy="2043469"/>
          </a:xfrm>
          <a:prstGeom prst="rect">
            <a:avLst/>
          </a:prstGeom>
        </p:spPr>
      </p:pic>
      <p:pic>
        <p:nvPicPr>
          <p:cNvPr id="6" name="Content Placeholder 5">
            <a:extLst>
              <a:ext uri="{FF2B5EF4-FFF2-40B4-BE49-F238E27FC236}">
                <a16:creationId xmlns:a16="http://schemas.microsoft.com/office/drawing/2014/main" xmlns="" id="{4DCC7635-4BF3-4C19-9DAD-D1A8F960D08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8434" r="11569"/>
          <a:stretch/>
        </p:blipFill>
        <p:spPr>
          <a:xfrm>
            <a:off x="6138186" y="2021786"/>
            <a:ext cx="2851753" cy="2043469"/>
          </a:xfrm>
          <a:prstGeom prst="rect">
            <a:avLst/>
          </a:prstGeom>
        </p:spPr>
      </p:pic>
      <p:pic>
        <p:nvPicPr>
          <p:cNvPr id="14" name="Picture 13">
            <a:extLst>
              <a:ext uri="{FF2B5EF4-FFF2-40B4-BE49-F238E27FC236}">
                <a16:creationId xmlns:a16="http://schemas.microsoft.com/office/drawing/2014/main" xmlns="" id="{663E9865-63A7-4014-A589-22BAB47E64CD}"/>
              </a:ext>
            </a:extLst>
          </p:cNvPr>
          <p:cNvPicPr>
            <a:picLocks noChangeAspect="1"/>
          </p:cNvPicPr>
          <p:nvPr/>
        </p:nvPicPr>
        <p:blipFill rotWithShape="1">
          <a:blip r:embed="rId6">
            <a:extLst>
              <a:ext uri="{28A0092B-C50C-407E-A947-70E740481C1C}">
                <a14:useLocalDpi xmlns:a14="http://schemas.microsoft.com/office/drawing/2010/main" val="0"/>
              </a:ext>
            </a:extLst>
          </a:blip>
          <a:srcRect b="12459"/>
          <a:stretch/>
        </p:blipFill>
        <p:spPr>
          <a:xfrm>
            <a:off x="838199" y="4238970"/>
            <a:ext cx="3229613" cy="2314230"/>
          </a:xfrm>
          <a:prstGeom prst="rect">
            <a:avLst/>
          </a:prstGeom>
        </p:spPr>
      </p:pic>
      <p:pic>
        <p:nvPicPr>
          <p:cNvPr id="8" name="Picture 7">
            <a:extLst>
              <a:ext uri="{FF2B5EF4-FFF2-40B4-BE49-F238E27FC236}">
                <a16:creationId xmlns:a16="http://schemas.microsoft.com/office/drawing/2014/main" xmlns="" id="{E01E3788-F29A-407B-B454-511EBC3235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53" r="21408" b="3"/>
          <a:stretch/>
        </p:blipFill>
        <p:spPr>
          <a:xfrm>
            <a:off x="5524644" y="4264123"/>
            <a:ext cx="3194510" cy="2289077"/>
          </a:xfrm>
          <a:prstGeom prst="rect">
            <a:avLst/>
          </a:prstGeom>
        </p:spPr>
      </p:pic>
    </p:spTree>
    <p:extLst>
      <p:ext uri="{BB962C8B-B14F-4D97-AF65-F5344CB8AC3E}">
        <p14:creationId xmlns:p14="http://schemas.microsoft.com/office/powerpoint/2010/main" val="374422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299" y="4572000"/>
            <a:ext cx="5298089" cy="1964266"/>
          </a:xfrm>
          <a:solidFill>
            <a:schemeClr val="bg1">
              <a:lumMod val="75000"/>
            </a:schemeClr>
          </a:solidFill>
        </p:spPr>
        <p:txBody>
          <a:bodyPr>
            <a:normAutofit/>
          </a:bodyPr>
          <a:lstStyle/>
          <a:p>
            <a:pPr algn="r"/>
            <a:r>
              <a:rPr lang="en-US" sz="3700" b="1" dirty="0">
                <a:solidFill>
                  <a:schemeClr val="tx1"/>
                </a:solidFill>
                <a:latin typeface="Calibri Light" panose="020F0302020204030204" pitchFamily="34" charset="0"/>
              </a:rPr>
              <a:t>Strategy</a:t>
            </a:r>
            <a:r>
              <a:rPr lang="en-US" sz="3700" b="1" dirty="0">
                <a:solidFill>
                  <a:schemeClr val="tx1"/>
                </a:solidFill>
              </a:rPr>
              <a:t> #1: Deepen Existing Relationships in Places Already Frequented</a:t>
            </a:r>
          </a:p>
        </p:txBody>
      </p:sp>
      <p:sp>
        <p:nvSpPr>
          <p:cNvPr id="3" name="Content Placeholder 2"/>
          <p:cNvSpPr>
            <a:spLocks noGrp="1"/>
          </p:cNvSpPr>
          <p:nvPr>
            <p:ph idx="1"/>
          </p:nvPr>
        </p:nvSpPr>
        <p:spPr>
          <a:xfrm>
            <a:off x="5791200" y="1662694"/>
            <a:ext cx="3352800" cy="4107392"/>
          </a:xfrm>
        </p:spPr>
        <p:txBody>
          <a:bodyPr anchor="ctr">
            <a:noAutofit/>
          </a:bodyPr>
          <a:lstStyle/>
          <a:p>
            <a:r>
              <a:rPr lang="en-US" sz="2400" b="1" dirty="0">
                <a:latin typeface="Calibri Light" panose="020F0302020204030204" pitchFamily="34" charset="0"/>
              </a:rPr>
              <a:t> Consider where people already spend their time in their community.</a:t>
            </a:r>
          </a:p>
          <a:p>
            <a:r>
              <a:rPr lang="en-US" sz="2400" b="1" dirty="0">
                <a:latin typeface="Calibri Light" panose="020F0302020204030204" pitchFamily="34" charset="0"/>
              </a:rPr>
              <a:t>Look where people are already comfortable, confident, and known. </a:t>
            </a:r>
          </a:p>
          <a:p>
            <a:r>
              <a:rPr lang="en-US" sz="2400" b="1" dirty="0">
                <a:latin typeface="Calibri Light" panose="020F0302020204030204" pitchFamily="34" charset="0"/>
              </a:rPr>
              <a:t>Acquaintances could deepen their connection and  develop their relationship into a friendship.</a:t>
            </a:r>
          </a:p>
          <a:p>
            <a:pPr marL="0" indent="0">
              <a:buNone/>
            </a:pPr>
            <a:r>
              <a:rPr lang="en-US" sz="2400" b="1" dirty="0">
                <a:latin typeface="Calibri Light" panose="020F0302020204030204" pitchFamily="34" charset="0"/>
              </a:rPr>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13967" b="-3"/>
          <a:stretch/>
        </p:blipFill>
        <p:spPr bwMode="auto">
          <a:xfrm>
            <a:off x="245660" y="321733"/>
            <a:ext cx="5293729" cy="41073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49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4426545" cy="1499616"/>
          </a:xfrm>
        </p:spPr>
        <p:txBody>
          <a:bodyPr>
            <a:normAutofit fontScale="90000"/>
          </a:bodyPr>
          <a:lstStyle/>
          <a:p>
            <a:r>
              <a:rPr lang="en-US" sz="4400" b="1" dirty="0"/>
              <a:t>Strategy #2: </a:t>
            </a:r>
            <a:br>
              <a:rPr lang="en-US" sz="4400" b="1" dirty="0"/>
            </a:br>
            <a:r>
              <a:rPr lang="en-US" sz="4400" b="1" dirty="0"/>
              <a:t>1-to-1 </a:t>
            </a:r>
            <a:r>
              <a:rPr lang="en-US" sz="4400" b="1" dirty="0">
                <a:latin typeface="Calibri Light" panose="020F0302020204030204" pitchFamily="34" charset="0"/>
              </a:rPr>
              <a:t>Matchmaking</a:t>
            </a:r>
            <a:endParaRPr lang="en-US" sz="4400" dirty="0">
              <a:latin typeface="Calibri Light" panose="020F0302020204030204" pitchFamily="34" charset="0"/>
            </a:endParaRPr>
          </a:p>
        </p:txBody>
      </p:sp>
      <p:graphicFrame>
        <p:nvGraphicFramePr>
          <p:cNvPr id="6" name="Content Placeholder 2">
            <a:extLst>
              <a:ext uri="{FF2B5EF4-FFF2-40B4-BE49-F238E27FC236}">
                <a16:creationId xmlns:a16="http://schemas.microsoft.com/office/drawing/2014/main" xmlns="" id="{671E4025-DA19-4795-AB0D-9A6C24B54C34}"/>
              </a:ext>
            </a:extLst>
          </p:cNvPr>
          <p:cNvGraphicFramePr>
            <a:graphicFrameLocks noGrp="1"/>
          </p:cNvGraphicFramePr>
          <p:nvPr>
            <p:ph idx="1"/>
            <p:extLst>
              <p:ext uri="{D42A27DB-BD31-4B8C-83A1-F6EECF244321}">
                <p14:modId xmlns:p14="http://schemas.microsoft.com/office/powerpoint/2010/main" val="2965439321"/>
              </p:ext>
            </p:extLst>
          </p:nvPr>
        </p:nvGraphicFramePr>
        <p:xfrm>
          <a:off x="768096" y="2286000"/>
          <a:ext cx="4426545"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6516" r="-1" b="-1"/>
          <a:stretch/>
        </p:blipFill>
        <p:spPr bwMode="auto">
          <a:xfrm>
            <a:off x="5664200" y="1062757"/>
            <a:ext cx="2999740" cy="4732486"/>
          </a:xfrm>
          <a:prstGeom prst="rect">
            <a:avLst/>
          </a:prstGeom>
          <a:noFill/>
        </p:spPr>
      </p:pic>
    </p:spTree>
    <p:extLst>
      <p:ext uri="{BB962C8B-B14F-4D97-AF65-F5344CB8AC3E}">
        <p14:creationId xmlns:p14="http://schemas.microsoft.com/office/powerpoint/2010/main" val="3763247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
            <a:ext cx="7239000" cy="1699260"/>
          </a:xfrm>
          <a:solidFill>
            <a:schemeClr val="bg1">
              <a:lumMod val="85000"/>
            </a:schemeClr>
          </a:solidFill>
        </p:spPr>
        <p:txBody>
          <a:bodyPr>
            <a:noAutofit/>
          </a:bodyPr>
          <a:lstStyle/>
          <a:p>
            <a:pPr algn="ctr"/>
            <a:r>
              <a:rPr lang="en-US" b="1" dirty="0"/>
              <a:t>Strategy #3: </a:t>
            </a:r>
            <a:br>
              <a:rPr lang="en-US" b="1" dirty="0"/>
            </a:br>
            <a:r>
              <a:rPr lang="en-US" b="1" dirty="0"/>
              <a:t>Connect with People from the Past       </a:t>
            </a:r>
            <a:r>
              <a:rPr lang="en-US" sz="2000" b="1" dirty="0"/>
              <a:t>*</a:t>
            </a:r>
            <a:r>
              <a:rPr lang="en-US" sz="2600" b="1" dirty="0">
                <a:latin typeface="Calibri Light" panose="020F0302020204030204" pitchFamily="34" charset="0"/>
              </a:rPr>
              <a:t>Family Friends* Former Neighbors*                           School mates*Former staff members  </a:t>
            </a:r>
            <a:endParaRPr lang="en-US" sz="2600" dirty="0">
              <a:latin typeface="Calibri Light" panose="020F0302020204030204" pitchFamily="34" charset="0"/>
            </a:endParaRPr>
          </a:p>
        </p:txBody>
      </p:sp>
      <p:sp>
        <p:nvSpPr>
          <p:cNvPr id="3" name="Content Placeholder 2"/>
          <p:cNvSpPr>
            <a:spLocks noGrp="1"/>
          </p:cNvSpPr>
          <p:nvPr>
            <p:ph idx="1"/>
          </p:nvPr>
        </p:nvSpPr>
        <p:spPr>
          <a:xfrm>
            <a:off x="768096" y="2286000"/>
            <a:ext cx="2350185" cy="3931920"/>
          </a:xfrm>
        </p:spPr>
        <p:txBody>
          <a:bodyPr>
            <a:normAutofit/>
          </a:bodyPr>
          <a:lstStyle/>
          <a:p>
            <a:pPr marL="0" lvl="0" indent="0">
              <a:buNone/>
            </a:pPr>
            <a:endParaRPr lang="en-US" sz="1400" dirty="0"/>
          </a:p>
          <a:p>
            <a:pPr lvl="0"/>
            <a:endParaRPr lang="en-US" sz="1400" dirty="0"/>
          </a:p>
          <a:p>
            <a:pPr lvl="0"/>
            <a:endParaRPr lang="en-US" sz="1400" dirty="0"/>
          </a:p>
          <a:p>
            <a:pPr marL="0" indent="0">
              <a:buNone/>
            </a:pPr>
            <a:endParaRPr lang="en-US" sz="1400" dirty="0"/>
          </a:p>
        </p:txBody>
      </p:sp>
      <p:pic>
        <p:nvPicPr>
          <p:cNvPr id="8" name="Picture 7">
            <a:extLst>
              <a:ext uri="{FF2B5EF4-FFF2-40B4-BE49-F238E27FC236}">
                <a16:creationId xmlns:a16="http://schemas.microsoft.com/office/drawing/2014/main" xmlns="" id="{1BFA53FA-42A7-4DD5-BBC1-85AC8916F8B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7677" r="6290" b="-3"/>
          <a:stretch/>
        </p:blipFill>
        <p:spPr>
          <a:xfrm>
            <a:off x="1447800" y="1905000"/>
            <a:ext cx="5786564" cy="4953000"/>
          </a:xfrm>
          <a:prstGeom prst="rect">
            <a:avLst/>
          </a:prstGeom>
        </p:spPr>
      </p:pic>
    </p:spTree>
    <p:extLst>
      <p:ext uri="{BB962C8B-B14F-4D97-AF65-F5344CB8AC3E}">
        <p14:creationId xmlns:p14="http://schemas.microsoft.com/office/powerpoint/2010/main" val="39423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200" b="1" dirty="0">
                <a:latin typeface="Calibri Light" panose="020F0302020204030204" pitchFamily="34" charset="0"/>
              </a:rPr>
              <a:t>OBJECTIVES OF THIS TRAINING</a:t>
            </a:r>
          </a:p>
        </p:txBody>
      </p:sp>
      <p:sp>
        <p:nvSpPr>
          <p:cNvPr id="3" name="Content Placeholder 2"/>
          <p:cNvSpPr>
            <a:spLocks noGrp="1"/>
          </p:cNvSpPr>
          <p:nvPr>
            <p:ph idx="1"/>
          </p:nvPr>
        </p:nvSpPr>
        <p:spPr>
          <a:xfrm>
            <a:off x="3167986" y="3752850"/>
            <a:ext cx="5614060" cy="2452687"/>
          </a:xfrm>
        </p:spPr>
        <p:txBody>
          <a:bodyPr anchor="ctr">
            <a:normAutofit fontScale="92500" lnSpcReduction="20000"/>
          </a:bodyPr>
          <a:lstStyle/>
          <a:p>
            <a:r>
              <a:rPr lang="en-US" sz="2000" b="1" dirty="0">
                <a:ea typeface="+mj-ea"/>
                <a:cs typeface="+mj-cs"/>
              </a:rPr>
              <a:t>Define “friendship”.</a:t>
            </a:r>
          </a:p>
          <a:p>
            <a:r>
              <a:rPr lang="en-US" sz="2000" b="1" dirty="0">
                <a:ea typeface="+mj-ea"/>
                <a:cs typeface="+mj-cs"/>
              </a:rPr>
              <a:t>Understand  specific benefits of friendships.</a:t>
            </a:r>
          </a:p>
          <a:p>
            <a:r>
              <a:rPr lang="en-US" sz="2000" b="1" dirty="0">
                <a:ea typeface="+mj-ea"/>
                <a:cs typeface="+mj-cs"/>
              </a:rPr>
              <a:t>Be able to identify and explore common challenges in making friends. </a:t>
            </a:r>
          </a:p>
          <a:p>
            <a:r>
              <a:rPr lang="en-US" sz="2000" b="1" dirty="0">
                <a:ea typeface="+mj-ea"/>
                <a:cs typeface="+mj-cs"/>
              </a:rPr>
              <a:t>Understand the importance and impact of  “belonging”.</a:t>
            </a:r>
          </a:p>
          <a:p>
            <a:r>
              <a:rPr lang="en-US" sz="2000" b="1" dirty="0">
                <a:ea typeface="+mj-ea"/>
                <a:cs typeface="+mj-cs"/>
              </a:rPr>
              <a:t>Discuss strategies to  support someone to establish/maintain a friendship. </a:t>
            </a:r>
            <a:r>
              <a:rPr lang="en-US" sz="1500" b="1" dirty="0">
                <a:ea typeface="+mj-ea"/>
                <a:cs typeface="+mj-cs"/>
              </a:rPr>
              <a:t/>
            </a:r>
            <a:br>
              <a:rPr lang="en-US" sz="1500" b="1" dirty="0">
                <a:ea typeface="+mj-ea"/>
                <a:cs typeface="+mj-cs"/>
              </a:rPr>
            </a:br>
            <a:r>
              <a:rPr lang="en-US" sz="1500" b="1" dirty="0">
                <a:ea typeface="+mj-ea"/>
                <a:cs typeface="+mj-cs"/>
              </a:rPr>
              <a:t/>
            </a:r>
            <a:br>
              <a:rPr lang="en-US" sz="1500" b="1" dirty="0">
                <a:ea typeface="+mj-ea"/>
                <a:cs typeface="+mj-cs"/>
              </a:rPr>
            </a:br>
            <a:r>
              <a:rPr lang="en-US" sz="1500" b="1" dirty="0">
                <a:ea typeface="+mj-ea"/>
                <a:cs typeface="+mj-cs"/>
              </a:rPr>
              <a:t>	</a:t>
            </a:r>
            <a:endParaRPr lang="en-US" sz="1500" b="1" dirty="0"/>
          </a:p>
        </p:txBody>
      </p:sp>
      <p:pic>
        <p:nvPicPr>
          <p:cNvPr id="4" name="Picture 3" descr="C:\Users\James\Downloads\Mediterranean Restaurant (S. Attleboro)- Lounge Area.jpg"/>
          <p:cNvPicPr>
            <a:picLocks noChangeAspect="1"/>
          </p:cNvPicPr>
          <p:nvPr/>
        </p:nvPicPr>
        <p:blipFill rotWithShape="1">
          <a:blip r:embed="rId3" cstate="print">
            <a:extLst>
              <a:ext uri="{28A0092B-C50C-407E-A947-70E740481C1C}">
                <a14:useLocalDpi xmlns:a14="http://schemas.microsoft.com/office/drawing/2010/main" val="0"/>
              </a:ext>
            </a:extLst>
          </a:blip>
          <a:srcRect t="13929" b="13929"/>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Tree>
    <p:extLst>
      <p:ext uri="{BB962C8B-B14F-4D97-AF65-F5344CB8AC3E}">
        <p14:creationId xmlns:p14="http://schemas.microsoft.com/office/powerpoint/2010/main" val="4078212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913" y="3755027"/>
            <a:ext cx="2468166" cy="2452687"/>
          </a:xfrm>
        </p:spPr>
        <p:txBody>
          <a:bodyPr anchor="ctr">
            <a:noAutofit/>
          </a:bodyPr>
          <a:lstStyle/>
          <a:p>
            <a:r>
              <a:rPr lang="en-US" sz="3600" b="1" dirty="0"/>
              <a:t>Strategy #4: Become a member of an existing group </a:t>
            </a:r>
          </a:p>
        </p:txBody>
      </p:sp>
      <p:pic>
        <p:nvPicPr>
          <p:cNvPr id="8" name="Picture 7" descr="A picture containing sport, person, indoor, water sport&#10;&#10;Description automatically generated">
            <a:extLst>
              <a:ext uri="{FF2B5EF4-FFF2-40B4-BE49-F238E27FC236}">
                <a16:creationId xmlns:a16="http://schemas.microsoft.com/office/drawing/2014/main" xmlns="" id="{A075E748-0AAB-4974-9C8E-642AB5B9E30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1622" b="639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0" name="Content Placeholder 2">
            <a:extLst>
              <a:ext uri="{FF2B5EF4-FFF2-40B4-BE49-F238E27FC236}">
                <a16:creationId xmlns:a16="http://schemas.microsoft.com/office/drawing/2014/main" xmlns="" id="{F6F265D1-954F-420C-8D5E-A4F45411074C}"/>
              </a:ext>
            </a:extLst>
          </p:cNvPr>
          <p:cNvGraphicFramePr>
            <a:graphicFrameLocks noGrp="1"/>
          </p:cNvGraphicFramePr>
          <p:nvPr>
            <p:ph idx="1"/>
            <p:extLst>
              <p:ext uri="{D42A27DB-BD31-4B8C-83A1-F6EECF244321}">
                <p14:modId xmlns:p14="http://schemas.microsoft.com/office/powerpoint/2010/main" val="3675777262"/>
              </p:ext>
            </p:extLst>
          </p:nvPr>
        </p:nvGraphicFramePr>
        <p:xfrm>
          <a:off x="3143024" y="3886200"/>
          <a:ext cx="5614060" cy="2452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07876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1762B51-3DC1-4055-B512-88CAF10AA7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34670" b="-1"/>
          <a:stretch/>
        </p:blipFill>
        <p:spPr>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xmlns=""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xmlns=""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7298" y="762000"/>
            <a:ext cx="3113102" cy="2743200"/>
          </a:xfrm>
        </p:spPr>
        <p:txBody>
          <a:bodyPr anchor="b">
            <a:noAutofit/>
          </a:bodyPr>
          <a:lstStyle/>
          <a:p>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
            </a:r>
            <a:br>
              <a:rPr lang="en-US" sz="3000" b="1" dirty="0">
                <a:latin typeface="Calibri Light" panose="020F0302020204030204" pitchFamily="34" charset="0"/>
              </a:rPr>
            </a:br>
            <a:r>
              <a:rPr lang="en-US" sz="3000" b="1" dirty="0">
                <a:latin typeface="Calibri Light" panose="020F0302020204030204" pitchFamily="34" charset="0"/>
              </a:rPr>
              <a:t>Strategy #5:</a:t>
            </a:r>
            <a:br>
              <a:rPr lang="en-US" sz="3000" b="1" dirty="0">
                <a:latin typeface="Calibri Light" panose="020F0302020204030204" pitchFamily="34" charset="0"/>
              </a:rPr>
            </a:br>
            <a:r>
              <a:rPr lang="en-US" sz="3000" b="1" dirty="0">
                <a:latin typeface="Calibri Light" panose="020F0302020204030204" pitchFamily="34" charset="0"/>
              </a:rPr>
              <a:t>Learn new skills or seek new knowledge in Community settings</a:t>
            </a:r>
          </a:p>
        </p:txBody>
      </p:sp>
      <p:sp>
        <p:nvSpPr>
          <p:cNvPr id="16" name="Rectangle 15">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buNone/>
            </a:pPr>
            <a:endParaRPr lang="en-US" sz="1500" dirty="0"/>
          </a:p>
          <a:p>
            <a:pPr marL="0" indent="0">
              <a:buNone/>
            </a:pPr>
            <a:endParaRPr lang="en-US" sz="1500" b="1" dirty="0"/>
          </a:p>
          <a:p>
            <a:pPr marL="0" indent="0">
              <a:buNone/>
            </a:pPr>
            <a:endParaRPr lang="en-US" sz="1500" b="1" dirty="0"/>
          </a:p>
          <a:p>
            <a:r>
              <a:rPr lang="en-US" sz="1500" b="1" dirty="0"/>
              <a:t>Improve skills in an adult-education class at the local HS or Community College.</a:t>
            </a:r>
          </a:p>
          <a:p>
            <a:r>
              <a:rPr lang="en-US" sz="1500" b="1" dirty="0"/>
              <a:t>Ensure the location is integrated in the community where all people are welcome.</a:t>
            </a:r>
          </a:p>
          <a:p>
            <a:pPr marL="0" indent="0">
              <a:buNone/>
            </a:pPr>
            <a:endParaRPr lang="en-US" sz="1500" dirty="0"/>
          </a:p>
        </p:txBody>
      </p:sp>
    </p:spTree>
    <p:extLst>
      <p:ext uri="{BB962C8B-B14F-4D97-AF65-F5344CB8AC3E}">
        <p14:creationId xmlns:p14="http://schemas.microsoft.com/office/powerpoint/2010/main" val="162540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152400" y="462742"/>
            <a:ext cx="4953000" cy="1227946"/>
          </a:xfrm>
        </p:spPr>
        <p:txBody>
          <a:bodyPr>
            <a:normAutofit/>
          </a:bodyPr>
          <a:lstStyle/>
          <a:p>
            <a:r>
              <a:rPr lang="en-US" b="1" dirty="0">
                <a:latin typeface="Calibri Light" panose="020F0302020204030204" pitchFamily="34" charset="0"/>
              </a:rPr>
              <a:t>Strategy #6:</a:t>
            </a:r>
            <a:br>
              <a:rPr lang="en-US" b="1" dirty="0">
                <a:latin typeface="Calibri Light" panose="020F0302020204030204" pitchFamily="34" charset="0"/>
              </a:rPr>
            </a:br>
            <a:r>
              <a:rPr lang="en-US" b="1" dirty="0">
                <a:latin typeface="Calibri Light" panose="020F0302020204030204" pitchFamily="34" charset="0"/>
              </a:rPr>
              <a:t>Connect with your neighbors</a:t>
            </a:r>
          </a:p>
        </p:txBody>
      </p:sp>
      <p:pic>
        <p:nvPicPr>
          <p:cNvPr id="5" name="Picture 4" descr="Image result for neighbors and fences"/>
          <p:cNvPicPr>
            <a:picLocks noChangeAspect="1"/>
          </p:cNvPicPr>
          <p:nvPr/>
        </p:nvPicPr>
        <p:blipFill rotWithShape="1">
          <a:blip r:embed="rId3">
            <a:extLst>
              <a:ext uri="{28A0092B-C50C-407E-A947-70E740481C1C}">
                <a14:useLocalDpi xmlns:a14="http://schemas.microsoft.com/office/drawing/2010/main" val="0"/>
              </a:ext>
            </a:extLst>
          </a:blip>
          <a:srcRect l="6042" r="14647" b="-1"/>
          <a:stretch/>
        </p:blipFill>
        <p:spPr bwMode="auto">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14" name="!!Arc">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xmlns="" id="{75EF5171-6E76-4FEF-AA30-921B684FE8F2}"/>
              </a:ext>
            </a:extLst>
          </p:cNvPr>
          <p:cNvGraphicFramePr>
            <a:graphicFrameLocks noGrp="1"/>
          </p:cNvGraphicFramePr>
          <p:nvPr>
            <p:ph idx="1"/>
            <p:extLst>
              <p:ext uri="{D42A27DB-BD31-4B8C-83A1-F6EECF244321}">
                <p14:modId xmlns:p14="http://schemas.microsoft.com/office/powerpoint/2010/main" val="3030995297"/>
              </p:ext>
            </p:extLst>
          </p:nvPr>
        </p:nvGraphicFramePr>
        <p:xfrm>
          <a:off x="152400" y="1905000"/>
          <a:ext cx="4628790" cy="327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946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5 Beautiful Friendship Quotes">
            <a:extLst>
              <a:ext uri="{FF2B5EF4-FFF2-40B4-BE49-F238E27FC236}">
                <a16:creationId xmlns:a16="http://schemas.microsoft.com/office/drawing/2014/main" xmlns="" id="{2F07E78A-8E6C-4D15-94CC-79DC43EC60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86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527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9" y="501952"/>
            <a:ext cx="7695823" cy="869648"/>
          </a:xfrm>
        </p:spPr>
        <p:txBody>
          <a:bodyPr>
            <a:normAutofit/>
          </a:bodyPr>
          <a:lstStyle/>
          <a:p>
            <a:r>
              <a:rPr lang="en-US" b="1" dirty="0">
                <a:solidFill>
                  <a:schemeClr val="bg1"/>
                </a:solidFill>
              </a:rPr>
              <a:t>Additional Resources</a:t>
            </a:r>
            <a:endParaRPr lang="en-US" dirty="0">
              <a:solidFill>
                <a:schemeClr val="bg1"/>
              </a:solidFill>
            </a:endParaRPr>
          </a:p>
        </p:txBody>
      </p:sp>
      <p:sp>
        <p:nvSpPr>
          <p:cNvPr id="3" name="Content Placeholder 2"/>
          <p:cNvSpPr>
            <a:spLocks noGrp="1"/>
          </p:cNvSpPr>
          <p:nvPr>
            <p:ph idx="1"/>
          </p:nvPr>
        </p:nvSpPr>
        <p:spPr>
          <a:xfrm>
            <a:off x="609600" y="1066800"/>
            <a:ext cx="7747254" cy="5005971"/>
          </a:xfrm>
        </p:spPr>
        <p:txBody>
          <a:bodyPr>
            <a:normAutofit fontScale="92500" lnSpcReduction="10000"/>
          </a:bodyPr>
          <a:lstStyle/>
          <a:p>
            <a:pPr lvl="0"/>
            <a:endParaRPr lang="en-US" sz="1600" dirty="0">
              <a:solidFill>
                <a:schemeClr val="bg1"/>
              </a:solidFill>
            </a:endParaRPr>
          </a:p>
          <a:p>
            <a:pPr lvl="0"/>
            <a:r>
              <a:rPr lang="en-US" sz="1600" dirty="0">
                <a:solidFill>
                  <a:schemeClr val="bg1"/>
                </a:solidFill>
              </a:rPr>
              <a:t>“Friends: Connecting People with Disabilities and Community Members”, by Angela Amado at </a:t>
            </a:r>
            <a:r>
              <a:rPr lang="en-US" sz="1600" u="sng" dirty="0">
                <a:solidFill>
                  <a:schemeClr val="bg1"/>
                </a:solidFill>
                <a:hlinkClick r:id="rId3">
                  <a:extLst>
                    <a:ext uri="{A12FA001-AC4F-418D-AE19-62706E023703}">
                      <ahyp:hlinkClr xmlns:ahyp="http://schemas.microsoft.com/office/drawing/2018/hyperlinkcolor" xmlns="" val="tx"/>
                    </a:ext>
                  </a:extLst>
                </a:hlinkClick>
              </a:rPr>
              <a:t>https://ici.umn.edu/products/docs/Friends_manual.pdf</a:t>
            </a:r>
            <a:r>
              <a:rPr lang="en-US" sz="1600" u="sng" dirty="0">
                <a:solidFill>
                  <a:schemeClr val="bg1"/>
                </a:solidFill>
              </a:rPr>
              <a:t>.</a:t>
            </a:r>
          </a:p>
          <a:p>
            <a:pPr lvl="0"/>
            <a:r>
              <a:rPr lang="en-US" sz="1600" dirty="0">
                <a:solidFill>
                  <a:schemeClr val="bg1"/>
                </a:solidFill>
              </a:rPr>
              <a:t>“How to Build Relationships” by Al </a:t>
            </a:r>
            <a:r>
              <a:rPr lang="en-US" sz="1600" dirty="0" err="1">
                <a:solidFill>
                  <a:schemeClr val="bg1"/>
                </a:solidFill>
              </a:rPr>
              <a:t>Condeluci</a:t>
            </a:r>
            <a:r>
              <a:rPr lang="en-US" sz="1600" dirty="0">
                <a:solidFill>
                  <a:schemeClr val="bg1"/>
                </a:solidFill>
              </a:rPr>
              <a:t> listed on Widening the Circle’s “How To…” webpage at </a:t>
            </a:r>
            <a:r>
              <a:rPr lang="en-US" sz="1600" u="sng" dirty="0">
                <a:solidFill>
                  <a:schemeClr val="bg1"/>
                </a:solidFill>
                <a:hlinkClick r:id="rId4">
                  <a:extLst>
                    <a:ext uri="{A12FA001-AC4F-418D-AE19-62706E023703}">
                      <ahyp:hlinkClr xmlns:ahyp="http://schemas.microsoft.com/office/drawing/2018/hyperlinkcolor" xmlns="" val="tx"/>
                    </a:ext>
                  </a:extLst>
                </a:hlinkClick>
              </a:rPr>
              <a:t>http://thearcofmass.org/programs/widening-the-circle/how-tos/</a:t>
            </a:r>
            <a:r>
              <a:rPr lang="en-US" sz="1600" dirty="0">
                <a:solidFill>
                  <a:schemeClr val="bg1"/>
                </a:solidFill>
              </a:rPr>
              <a:t>.</a:t>
            </a:r>
          </a:p>
          <a:p>
            <a:pPr lvl="0"/>
            <a:r>
              <a:rPr lang="en-US" sz="1600" dirty="0">
                <a:solidFill>
                  <a:schemeClr val="bg1"/>
                </a:solidFill>
              </a:rPr>
              <a:t>150 THINGS YOU CAN DO TO BUILD SOCIAL CAPITAL:  Social capital is built through hundreds of little and big actions we take every day. We've gotten you started with a list of nearly 150 ideas, drawn from suggestions made by many people and groups. Try some of these or try your own.  </a:t>
            </a:r>
            <a:r>
              <a:rPr lang="en-US" sz="1600" u="sng" dirty="0">
                <a:solidFill>
                  <a:schemeClr val="bg1"/>
                </a:solidFill>
                <a:hlinkClick r:id="rId5">
                  <a:extLst>
                    <a:ext uri="{A12FA001-AC4F-418D-AE19-62706E023703}">
                      <ahyp:hlinkClr xmlns:ahyp="http://schemas.microsoft.com/office/drawing/2018/hyperlinkcolor" xmlns="" val="tx"/>
                    </a:ext>
                  </a:extLst>
                </a:hlinkClick>
              </a:rPr>
              <a:t>https://www.hks.harvard.edu/saguaro/whatyoucando.htm</a:t>
            </a:r>
            <a:r>
              <a:rPr lang="en-US" sz="1600" dirty="0">
                <a:solidFill>
                  <a:schemeClr val="bg1"/>
                </a:solidFill>
              </a:rPr>
              <a:t> </a:t>
            </a:r>
          </a:p>
          <a:p>
            <a:r>
              <a:rPr lang="en-US" sz="1600" dirty="0">
                <a:solidFill>
                  <a:schemeClr val="bg1"/>
                </a:solidFill>
              </a:rPr>
              <a:t>Widening the Circle’s website at </a:t>
            </a:r>
            <a:r>
              <a:rPr lang="en-US" sz="1600" u="sng" dirty="0">
                <a:solidFill>
                  <a:schemeClr val="bg1"/>
                </a:solidFill>
                <a:hlinkClick r:id="rId6">
                  <a:extLst>
                    <a:ext uri="{A12FA001-AC4F-418D-AE19-62706E023703}">
                      <ahyp:hlinkClr xmlns:ahyp="http://schemas.microsoft.com/office/drawing/2018/hyperlinkcolor" xmlns="" val="tx"/>
                    </a:ext>
                  </a:extLst>
                </a:hlinkClick>
              </a:rPr>
              <a:t>http://thearcofmass.org/programs/widening-the-circle</a:t>
            </a:r>
            <a:r>
              <a:rPr lang="en-US" sz="1600" dirty="0">
                <a:solidFill>
                  <a:srgbClr val="FFFFFF"/>
                </a:solidFill>
              </a:rPr>
              <a:t>.</a:t>
            </a:r>
          </a:p>
          <a:p>
            <a:r>
              <a:rPr lang="en-US" sz="1600" dirty="0">
                <a:solidFill>
                  <a:schemeClr val="bg1"/>
                </a:solidFill>
              </a:rPr>
              <a:t>Meetup (</a:t>
            </a:r>
            <a:r>
              <a:rPr lang="en-US" sz="1600" dirty="0">
                <a:solidFill>
                  <a:schemeClr val="bg1"/>
                </a:solidFill>
                <a:hlinkClick r:id="rId7"/>
              </a:rPr>
              <a:t>https://www.meetup.com/</a:t>
            </a:r>
            <a:endParaRPr lang="en-US" sz="1600" dirty="0">
              <a:solidFill>
                <a:schemeClr val="bg1"/>
              </a:solidFill>
            </a:endParaRPr>
          </a:p>
          <a:p>
            <a:r>
              <a:rPr lang="en-US" sz="1600" dirty="0">
                <a:solidFill>
                  <a:schemeClr val="bg1"/>
                </a:solidFill>
              </a:rPr>
              <a:t>Bridges to Faith/New Bedford (</a:t>
            </a:r>
            <a:r>
              <a:rPr lang="en-US" sz="1600" dirty="0">
                <a:solidFill>
                  <a:schemeClr val="bg1"/>
                </a:solidFill>
                <a:hlinkClick r:id="rId8"/>
              </a:rPr>
              <a:t>www.bridgestofaith.org</a:t>
            </a:r>
            <a:r>
              <a:rPr lang="en-US" sz="1600" dirty="0">
                <a:solidFill>
                  <a:schemeClr val="bg1"/>
                </a:solidFill>
              </a:rPr>
              <a:t>)</a:t>
            </a:r>
          </a:p>
          <a:p>
            <a:r>
              <a:rPr lang="en-US" sz="1600" dirty="0">
                <a:solidFill>
                  <a:schemeClr val="bg1"/>
                </a:solidFill>
              </a:rPr>
              <a:t>Spiritual Connections/Fall River (</a:t>
            </a:r>
            <a:r>
              <a:rPr lang="en-US" sz="1600" dirty="0">
                <a:solidFill>
                  <a:schemeClr val="bg1"/>
                </a:solidFill>
                <a:hlinkClick r:id="rId9"/>
              </a:rPr>
              <a:t>http://peopleinc-fr.org/programs/spiritual-connections/</a:t>
            </a:r>
            <a:r>
              <a:rPr lang="en-US" sz="1600" dirty="0">
                <a:solidFill>
                  <a:schemeClr val="bg1"/>
                </a:solidFill>
              </a:rPr>
              <a:t>)</a:t>
            </a:r>
          </a:p>
          <a:p>
            <a:r>
              <a:rPr lang="en-US" sz="1600" dirty="0">
                <a:solidFill>
                  <a:schemeClr val="bg1"/>
                </a:solidFill>
              </a:rPr>
              <a:t>Club 21 (</a:t>
            </a:r>
            <a:r>
              <a:rPr lang="en-US" sz="1600" dirty="0">
                <a:solidFill>
                  <a:schemeClr val="bg1"/>
                </a:solidFill>
                <a:hlinkClick r:id="rId10"/>
              </a:rPr>
              <a:t>https://alternativesnet.org/ways-to-help/be-an-ambassador/club-21/</a:t>
            </a:r>
            <a:r>
              <a:rPr lang="en-US" sz="1600" dirty="0">
                <a:solidFill>
                  <a:schemeClr val="bg1"/>
                </a:solidFill>
              </a:rPr>
              <a:t>)</a:t>
            </a:r>
          </a:p>
          <a:p>
            <a:r>
              <a:rPr lang="en-US" sz="1600" dirty="0">
                <a:solidFill>
                  <a:schemeClr val="bg1"/>
                </a:solidFill>
              </a:rPr>
              <a:t>Citizen Advocacy (</a:t>
            </a:r>
            <a:r>
              <a:rPr lang="en-US" sz="1600" dirty="0">
                <a:solidFill>
                  <a:schemeClr val="bg1"/>
                </a:solidFill>
                <a:hlinkClick r:id="rId11"/>
              </a:rPr>
              <a:t>https://www.nqcitizenadvocacy.org/</a:t>
            </a:r>
            <a:r>
              <a:rPr lang="en-US" sz="1600" dirty="0">
                <a:solidFill>
                  <a:schemeClr val="bg1"/>
                </a:solidFill>
              </a:rPr>
              <a:t>)</a:t>
            </a:r>
          </a:p>
          <a:p>
            <a:r>
              <a:rPr lang="en-US" sz="1600" dirty="0">
                <a:solidFill>
                  <a:schemeClr val="bg1"/>
                </a:solidFill>
              </a:rPr>
              <a:t>Community of Friends (</a:t>
            </a:r>
            <a:r>
              <a:rPr lang="en-US" sz="1600" dirty="0">
                <a:solidFill>
                  <a:schemeClr val="bg1"/>
                </a:solidFill>
                <a:hlinkClick r:id="rId12"/>
              </a:rPr>
              <a:t>www.betacomm.org</a:t>
            </a:r>
            <a:r>
              <a:rPr lang="en-US" sz="1600" dirty="0">
                <a:solidFill>
                  <a:schemeClr val="bg1"/>
                </a:solidFill>
              </a:rPr>
              <a:t>). Beta community Partnerships has been matching adults they support with volunteer members of their communities, based on shared interests</a:t>
            </a:r>
          </a:p>
          <a:p>
            <a:r>
              <a:rPr lang="en-US" sz="1600" dirty="0">
                <a:solidFill>
                  <a:schemeClr val="bg1"/>
                </a:solidFill>
              </a:rPr>
              <a:t>Big Brother/Big Sister (</a:t>
            </a:r>
            <a:r>
              <a:rPr lang="en-US" sz="1600" dirty="0">
                <a:solidFill>
                  <a:schemeClr val="bg1"/>
                </a:solidFill>
                <a:hlinkClick r:id="rId13"/>
              </a:rPr>
              <a:t>https://www.bbbs.org</a:t>
            </a:r>
            <a:r>
              <a:rPr lang="en-US" sz="1600" dirty="0">
                <a:solidFill>
                  <a:schemeClr val="bg1"/>
                </a:solidFill>
              </a:rPr>
              <a:t>)</a:t>
            </a:r>
          </a:p>
          <a:p>
            <a:r>
              <a:rPr lang="en-US" sz="1600" dirty="0">
                <a:solidFill>
                  <a:schemeClr val="bg1"/>
                </a:solidFill>
              </a:rPr>
              <a:t>Joining a group resource: </a:t>
            </a:r>
            <a:r>
              <a:rPr lang="en-US" sz="1600" dirty="0">
                <a:solidFill>
                  <a:schemeClr val="bg1"/>
                </a:solidFill>
                <a:hlinkClick r:id="rId14"/>
              </a:rPr>
              <a:t>https://Onlyinyourstate.com</a:t>
            </a:r>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7" name="TextBox 14">
            <a:extLst>
              <a:ext uri="{FF2B5EF4-FFF2-40B4-BE49-F238E27FC236}">
                <a16:creationId xmlns:a16="http://schemas.microsoft.com/office/drawing/2014/main" xmlns="" id="{4D768A65-5E8F-43E7-AA58-A9A533A20788}"/>
              </a:ext>
            </a:extLst>
          </p:cNvPr>
          <p:cNvSpPr txBox="1"/>
          <p:nvPr/>
        </p:nvSpPr>
        <p:spPr>
          <a:xfrm flipV="1">
            <a:off x="3510360" y="3406141"/>
            <a:ext cx="2123279" cy="45719"/>
          </a:xfrm>
          <a:prstGeom prst="rect">
            <a:avLst/>
          </a:prstGeom>
          <a:solidFill>
            <a:schemeClr val="accent2"/>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600"/>
              </a:spcAft>
              <a:buClrTx/>
              <a:buSzTx/>
              <a:buFontTx/>
              <a:buNone/>
              <a:tabLst/>
              <a:defRPr/>
            </a:pPr>
            <a:endParaRPr kumimoji="0" lang="en-US" sz="700" b="0" i="0" u="none" strike="noStrike" kern="0" cap="none" spc="0" normalizeH="0" baseline="0" noProof="0" dirty="0">
              <a:ln>
                <a:noFill/>
              </a:ln>
              <a:solidFill>
                <a:srgbClr val="FFFFFF"/>
              </a:solidFill>
              <a:effectLst/>
              <a:uLnTx/>
              <a:uFillTx/>
            </a:endParaRPr>
          </a:p>
        </p:txBody>
      </p:sp>
      <p:sp>
        <p:nvSpPr>
          <p:cNvPr id="9" name="TextBox 14">
            <a:extLst>
              <a:ext uri="{FF2B5EF4-FFF2-40B4-BE49-F238E27FC236}">
                <a16:creationId xmlns:a16="http://schemas.microsoft.com/office/drawing/2014/main" xmlns="" id="{4D768A65-5E8F-43E7-AA58-A9A533A20788}"/>
              </a:ext>
            </a:extLst>
          </p:cNvPr>
          <p:cNvSpPr txBox="1"/>
          <p:nvPr/>
        </p:nvSpPr>
        <p:spPr>
          <a:xfrm flipV="1">
            <a:off x="3662760" y="3558541"/>
            <a:ext cx="2123279" cy="45719"/>
          </a:xfrm>
          <a:prstGeom prst="rect">
            <a:avLst/>
          </a:prstGeom>
          <a:solidFill>
            <a:schemeClr val="accent2"/>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600"/>
              </a:spcAft>
              <a:buClrTx/>
              <a:buSzTx/>
              <a:buFontTx/>
              <a:buNone/>
              <a:tabLst/>
              <a:defRPr/>
            </a:pPr>
            <a:endParaRPr kumimoji="0" lang="en-US" sz="7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53544726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707" y="-1066800"/>
            <a:ext cx="3156492" cy="7239000"/>
          </a:xfrm>
        </p:spPr>
        <p:txBody>
          <a:bodyPr vert="horz" lIns="91440" tIns="45720" rIns="91440" bIns="45720" rtlCol="0" anchor="b">
            <a:normAutofit fontScale="90000"/>
          </a:bodyPr>
          <a:lstStyle/>
          <a:p>
            <a:pPr algn="r" defTabSz="914400">
              <a:defRPr/>
            </a:pP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000" spc="200" dirty="0">
                <a:solidFill>
                  <a:srgbClr val="FFFFFF"/>
                </a:solidFill>
              </a:rPr>
              <a:t/>
            </a:r>
            <a:br>
              <a:rPr lang="en-US" sz="1000" spc="200" dirty="0">
                <a:solidFill>
                  <a:srgbClr val="FFFFFF"/>
                </a:solidFill>
              </a:rPr>
            </a:br>
            <a:r>
              <a:rPr lang="en-US" sz="1300" b="1" spc="200" dirty="0">
                <a:solidFill>
                  <a:srgbClr val="FFFFFF"/>
                </a:solidFill>
              </a:rPr>
              <a:t/>
            </a:r>
            <a:br>
              <a:rPr lang="en-US" sz="1300" b="1" spc="200" dirty="0">
                <a:solidFill>
                  <a:srgbClr val="FFFFFF"/>
                </a:solidFill>
              </a:rPr>
            </a:br>
            <a:r>
              <a:rPr lang="en-US" sz="1300" b="1" spc="200" dirty="0">
                <a:solidFill>
                  <a:srgbClr val="FFFFFF"/>
                </a:solidFill>
              </a:rPr>
              <a:t/>
            </a:r>
            <a:br>
              <a:rPr lang="en-US" sz="1300" b="1" spc="200" dirty="0">
                <a:solidFill>
                  <a:srgbClr val="FFFFFF"/>
                </a:solidFill>
              </a:rPr>
            </a:br>
            <a:r>
              <a:rPr lang="en-US" sz="1300" b="1" spc="200" dirty="0">
                <a:solidFill>
                  <a:srgbClr val="FFFFFF"/>
                </a:solidFill>
              </a:rPr>
              <a:t/>
            </a:r>
            <a:br>
              <a:rPr lang="en-US" sz="1300" b="1" spc="200" dirty="0">
                <a:solidFill>
                  <a:srgbClr val="FFFFFF"/>
                </a:solidFill>
              </a:rPr>
            </a:br>
            <a:r>
              <a:rPr lang="en-US" sz="1300" b="1" spc="200" dirty="0">
                <a:solidFill>
                  <a:srgbClr val="FFFFFF"/>
                </a:solidFill>
              </a:rPr>
              <a:t/>
            </a:r>
            <a:br>
              <a:rPr lang="en-US" sz="1300" b="1" spc="200" dirty="0">
                <a:solidFill>
                  <a:srgbClr val="FFFFFF"/>
                </a:solidFill>
              </a:rPr>
            </a:br>
            <a:r>
              <a:rPr lang="en-US" sz="1800" b="1" spc="200" dirty="0">
                <a:solidFill>
                  <a:schemeClr val="tx1"/>
                </a:solidFill>
                <a:latin typeface="Calibri Light" panose="020F0302020204030204" pitchFamily="34" charset="0"/>
              </a:rPr>
              <a:t>This Curriculum Prepared and Developed through</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Widening the Circle</a:t>
            </a:r>
            <a:br>
              <a:rPr lang="en-US" sz="1800" b="1" spc="200" dirty="0">
                <a:solidFill>
                  <a:schemeClr val="tx1"/>
                </a:solidFill>
                <a:latin typeface="Calibri Light" panose="020F0302020204030204" pitchFamily="34" charset="0"/>
              </a:rPr>
            </a:br>
            <a:r>
              <a:rPr lang="en-US" sz="1800" b="1" u="sng" spc="200" dirty="0">
                <a:solidFill>
                  <a:schemeClr val="tx1"/>
                </a:solidFill>
                <a:latin typeface="Calibri Light" panose="020F0302020204030204" pitchFamily="34" charset="0"/>
              </a:rPr>
              <a:t>Expanding opportunities for friendships between people </a:t>
            </a:r>
            <a:br>
              <a:rPr lang="en-US" sz="1800" b="1" u="sng" spc="200" dirty="0">
                <a:solidFill>
                  <a:schemeClr val="tx1"/>
                </a:solidFill>
                <a:latin typeface="Calibri Light" panose="020F0302020204030204" pitchFamily="34" charset="0"/>
              </a:rPr>
            </a:br>
            <a:r>
              <a:rPr lang="en-US" sz="1800" b="1" u="sng" spc="200" dirty="0">
                <a:solidFill>
                  <a:schemeClr val="tx1"/>
                </a:solidFill>
                <a:latin typeface="Calibri Light" panose="020F0302020204030204" pitchFamily="34" charset="0"/>
              </a:rPr>
              <a:t>with and without disabilities</a:t>
            </a: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http://thearcofmass.org/programs/widening-the-circle/</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A partnership between the Arc of Massachusetts &amp;</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the Massachusetts Department of Developmental Services</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800" b="1" spc="200" dirty="0">
                <a:solidFill>
                  <a:schemeClr val="tx1"/>
                </a:solidFill>
                <a:latin typeface="Calibri Light" panose="020F0302020204030204" pitchFamily="34" charset="0"/>
              </a:rPr>
              <a:t/>
            </a:r>
            <a:br>
              <a:rPr lang="en-US" sz="1800" b="1" spc="200" dirty="0">
                <a:solidFill>
                  <a:schemeClr val="tx1"/>
                </a:solidFill>
                <a:latin typeface="Calibri Light" panose="020F0302020204030204" pitchFamily="34" charset="0"/>
              </a:rPr>
            </a:br>
            <a:r>
              <a:rPr lang="en-US" sz="1300" b="1" spc="200" dirty="0">
                <a:solidFill>
                  <a:srgbClr val="FFFFFF"/>
                </a:solidFill>
              </a:rPr>
              <a:t/>
            </a:r>
            <a:br>
              <a:rPr lang="en-US" sz="1300" b="1" spc="200" dirty="0">
                <a:solidFill>
                  <a:srgbClr val="FFFFFF"/>
                </a:solidFill>
              </a:rPr>
            </a:br>
            <a:endParaRPr lang="en-US" sz="1300" b="1" spc="200" dirty="0">
              <a:solidFill>
                <a:srgbClr val="FFFFFF"/>
              </a:solidFill>
            </a:endParaRPr>
          </a:p>
        </p:txBody>
      </p:sp>
      <p:pic>
        <p:nvPicPr>
          <p:cNvPr id="3" name="Picture 2" descr="S:\OFFICE\RE-BRANDING The Arc 2011\Logo Artwork- Chapter\JPG &amp; PNG Files MS Office\LOGOS JPG Files Solid Backgrounds\Arc_Massachusetts_Color_Pos_JPG.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0" y="2143832"/>
            <a:ext cx="4094602" cy="257131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79477870-C64A-4E35-8F2F-05B7114F3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275418"/>
            <a:ext cx="5270007" cy="1375896"/>
          </a:xfrm>
        </p:spPr>
        <p:txBody>
          <a:bodyPr anchor="b">
            <a:normAutofit/>
          </a:bodyPr>
          <a:lstStyle/>
          <a:p>
            <a:r>
              <a:rPr lang="en-US" sz="4500" b="1" dirty="0">
                <a:latin typeface="Calibri Light" panose="020F0302020204030204" pitchFamily="34" charset="0"/>
              </a:rPr>
              <a:t>Meet Someone New </a:t>
            </a:r>
          </a:p>
        </p:txBody>
      </p:sp>
      <p:sp>
        <p:nvSpPr>
          <p:cNvPr id="17" name="!!accent">
            <a:extLst>
              <a:ext uri="{FF2B5EF4-FFF2-40B4-BE49-F238E27FC236}">
                <a16:creationId xmlns:a16="http://schemas.microsoft.com/office/drawing/2014/main" xmlns="" id="{8AEA628B-C8FF-4D0B-B111-F101F580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42663BD0-064C-40FC-A331-F49FCA9536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Business woman gesturing">
            <a:extLst>
              <a:ext uri="{FF2B5EF4-FFF2-40B4-BE49-F238E27FC236}">
                <a16:creationId xmlns:a16="http://schemas.microsoft.com/office/drawing/2014/main" xmlns="" id="{E933F3E7-1976-44B0-9EFF-0085FCDDDD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4584"/>
          <a:stretch/>
        </p:blipFill>
        <p:spPr>
          <a:xfrm>
            <a:off x="5763004" y="10"/>
            <a:ext cx="3380995" cy="6857990"/>
          </a:xfrm>
          <a:prstGeom prst="rect">
            <a:avLst/>
          </a:prstGeom>
        </p:spPr>
      </p:pic>
      <p:graphicFrame>
        <p:nvGraphicFramePr>
          <p:cNvPr id="10" name="Content Placeholder 2">
            <a:extLst>
              <a:ext uri="{FF2B5EF4-FFF2-40B4-BE49-F238E27FC236}">
                <a16:creationId xmlns:a16="http://schemas.microsoft.com/office/drawing/2014/main" xmlns="" id="{C764FA42-0D07-4E92-B995-CE9A5712DCDE}"/>
              </a:ext>
            </a:extLst>
          </p:cNvPr>
          <p:cNvGraphicFramePr>
            <a:graphicFrameLocks noGrp="1"/>
          </p:cNvGraphicFramePr>
          <p:nvPr>
            <p:ph idx="1"/>
            <p:extLst>
              <p:ext uri="{D42A27DB-BD31-4B8C-83A1-F6EECF244321}">
                <p14:modId xmlns:p14="http://schemas.microsoft.com/office/powerpoint/2010/main" val="2031019508"/>
              </p:ext>
            </p:extLst>
          </p:nvPr>
        </p:nvGraphicFramePr>
        <p:xfrm>
          <a:off x="296131" y="3428999"/>
          <a:ext cx="5278676" cy="2738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1888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descr="People with surfboards">
            <a:extLst>
              <a:ext uri="{FF2B5EF4-FFF2-40B4-BE49-F238E27FC236}">
                <a16:creationId xmlns:a16="http://schemas.microsoft.com/office/drawing/2014/main" xmlns="" id="{9F24E641-BC1E-4323-B976-85DF283203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37" r="-2"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Children with curly hair">
            <a:extLst>
              <a:ext uri="{FF2B5EF4-FFF2-40B4-BE49-F238E27FC236}">
                <a16:creationId xmlns:a16="http://schemas.microsoft.com/office/drawing/2014/main" xmlns="" id="{6BE9AAC9-BA71-4FD8-8C0E-4294FC73F0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80" r="-2" b="65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xmlns="" id="{10B37A5D-46E4-406C-ABE8-0ADF478C7125}"/>
              </a:ext>
            </a:extLst>
          </p:cNvPr>
          <p:cNvSpPr>
            <a:spLocks noGrp="1"/>
          </p:cNvSpPr>
          <p:nvPr>
            <p:ph type="title"/>
          </p:nvPr>
        </p:nvSpPr>
        <p:spPr>
          <a:xfrm>
            <a:off x="336042" y="859536"/>
            <a:ext cx="3624601" cy="1243584"/>
          </a:xfrm>
        </p:spPr>
        <p:txBody>
          <a:bodyPr>
            <a:normAutofit/>
          </a:bodyPr>
          <a:lstStyle/>
          <a:p>
            <a:r>
              <a:rPr lang="en-US" sz="4400" dirty="0">
                <a:latin typeface="Calibri Light" panose="020F0302020204030204" pitchFamily="34" charset="0"/>
              </a:rPr>
              <a:t> Best Friends!</a:t>
            </a:r>
          </a:p>
        </p:txBody>
      </p:sp>
      <p:sp>
        <p:nvSpPr>
          <p:cNvPr id="3" name="Content Placeholder 2">
            <a:extLst>
              <a:ext uri="{FF2B5EF4-FFF2-40B4-BE49-F238E27FC236}">
                <a16:creationId xmlns:a16="http://schemas.microsoft.com/office/drawing/2014/main" xmlns="" id="{F8846812-6E3C-4A56-8D66-164698BFA0E6}"/>
              </a:ext>
            </a:extLst>
          </p:cNvPr>
          <p:cNvSpPr>
            <a:spLocks noGrp="1"/>
          </p:cNvSpPr>
          <p:nvPr>
            <p:ph idx="1"/>
          </p:nvPr>
        </p:nvSpPr>
        <p:spPr>
          <a:xfrm>
            <a:off x="0" y="2811970"/>
            <a:ext cx="4495800" cy="3364992"/>
          </a:xfrm>
          <a:scene3d>
            <a:camera prst="orthographicFront"/>
            <a:lightRig rig="threePt" dir="t"/>
          </a:scene3d>
        </p:spPr>
        <p:txBody>
          <a:bodyPr>
            <a:normAutofit/>
          </a:bodyPr>
          <a:lstStyle/>
          <a:p>
            <a:pPr marL="0" indent="0">
              <a:buNone/>
            </a:pPr>
            <a:endParaRPr lang="en-US" sz="1700" b="1" dirty="0">
              <a:effectLst>
                <a:outerShdw blurRad="50800" dist="50800" dir="5400000" algn="ctr" rotWithShape="0">
                  <a:srgbClr val="FFFF00"/>
                </a:outerShdw>
              </a:effectLst>
              <a:latin typeface="Calibri Light" panose="020F0302020204030204" pitchFamily="34" charset="0"/>
            </a:endParaRPr>
          </a:p>
          <a:p>
            <a:r>
              <a:rPr lang="en-US" sz="2000" b="1" dirty="0">
                <a:latin typeface="Calibri Light" panose="020F0302020204030204" pitchFamily="34" charset="0"/>
              </a:rPr>
              <a:t>Who is your best friend? (not a relative)</a:t>
            </a:r>
          </a:p>
          <a:p>
            <a:pPr marL="0" indent="0">
              <a:buNone/>
            </a:pPr>
            <a:endParaRPr lang="en-US" sz="2000" b="1" dirty="0">
              <a:latin typeface="Calibri Light" panose="020F0302020204030204" pitchFamily="34" charset="0"/>
            </a:endParaRPr>
          </a:p>
          <a:p>
            <a:r>
              <a:rPr lang="en-US" sz="2000" b="1" dirty="0">
                <a:latin typeface="Calibri Light" panose="020F0302020204030204" pitchFamily="34" charset="0"/>
              </a:rPr>
              <a:t>How long have you been friends?</a:t>
            </a:r>
          </a:p>
          <a:p>
            <a:pPr marL="0" indent="0">
              <a:buNone/>
            </a:pPr>
            <a:endParaRPr lang="en-US" sz="2000" b="1" dirty="0">
              <a:latin typeface="Calibri Light" panose="020F0302020204030204" pitchFamily="34" charset="0"/>
            </a:endParaRPr>
          </a:p>
          <a:p>
            <a:r>
              <a:rPr lang="en-US" sz="2000" b="1" dirty="0">
                <a:latin typeface="Calibri Light" panose="020F0302020204030204" pitchFamily="34" charset="0"/>
              </a:rPr>
              <a:t>Where/how did you meet?</a:t>
            </a:r>
          </a:p>
          <a:p>
            <a:endParaRPr lang="en-US" sz="2000" b="1" dirty="0">
              <a:latin typeface="Calibri Light" panose="020F0302020204030204" pitchFamily="34" charset="0"/>
            </a:endParaRPr>
          </a:p>
          <a:p>
            <a:r>
              <a:rPr lang="en-US" sz="2000" b="1" dirty="0">
                <a:latin typeface="Calibri Light" panose="020F0302020204030204" pitchFamily="34" charset="0"/>
              </a:rPr>
              <a:t>How do you keep your friendship going?</a:t>
            </a:r>
          </a:p>
          <a:p>
            <a:pPr marL="0" indent="0">
              <a:buNone/>
            </a:pPr>
            <a:endParaRPr lang="en-US" sz="1900" dirty="0">
              <a:latin typeface="Calibri Light" panose="020F0302020204030204" pitchFamily="34" charset="0"/>
            </a:endParaRPr>
          </a:p>
          <a:p>
            <a:endParaRPr lang="en-US" sz="1700" dirty="0"/>
          </a:p>
        </p:txBody>
      </p:sp>
    </p:spTree>
    <p:extLst>
      <p:ext uri="{BB962C8B-B14F-4D97-AF65-F5344CB8AC3E}">
        <p14:creationId xmlns:p14="http://schemas.microsoft.com/office/powerpoint/2010/main" val="410267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60FFAA6-CCA4-4B5A-A4FC-FA44B5228882}"/>
              </a:ext>
            </a:extLst>
          </p:cNvPr>
          <p:cNvPicPr>
            <a:picLocks noChangeAspect="1"/>
          </p:cNvPicPr>
          <p:nvPr/>
        </p:nvPicPr>
        <p:blipFill rotWithShape="1">
          <a:blip r:embed="rId3"/>
          <a:srcRect r="11334"/>
          <a:stretch/>
        </p:blipFill>
        <p:spPr>
          <a:xfrm>
            <a:off x="20" y="10"/>
            <a:ext cx="9143980" cy="6857990"/>
          </a:xfrm>
          <a:prstGeom prst="rect">
            <a:avLst/>
          </a:prstGeom>
          <a:solidFill>
            <a:schemeClr val="bg1">
              <a:lumMod val="85000"/>
            </a:schemeClr>
          </a:solidFill>
        </p:spPr>
      </p:pic>
      <p:sp>
        <p:nvSpPr>
          <p:cNvPr id="11" name="Rectangle 10">
            <a:extLst>
              <a:ext uri="{FF2B5EF4-FFF2-40B4-BE49-F238E27FC236}">
                <a16:creationId xmlns:a16="http://schemas.microsoft.com/office/drawing/2014/main" xmlns=""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ACEE9FB-7AEB-4588-AF46-CD46BBF257D9}"/>
              </a:ext>
            </a:extLst>
          </p:cNvPr>
          <p:cNvSpPr>
            <a:spLocks noGrp="1"/>
          </p:cNvSpPr>
          <p:nvPr>
            <p:ph type="title"/>
          </p:nvPr>
        </p:nvSpPr>
        <p:spPr>
          <a:xfrm>
            <a:off x="446103" y="640263"/>
            <a:ext cx="4964858" cy="1344975"/>
          </a:xfrm>
          <a:solidFill>
            <a:schemeClr val="bg1">
              <a:lumMod val="85000"/>
            </a:schemeClr>
          </a:solidFill>
        </p:spPr>
        <p:txBody>
          <a:bodyPr>
            <a:normAutofit fontScale="90000"/>
          </a:bodyPr>
          <a:lstStyle/>
          <a:p>
            <a:r>
              <a:rPr lang="en-US" sz="4000" b="1" dirty="0">
                <a:latin typeface="Calibri Light" panose="020F0302020204030204" pitchFamily="34" charset="0"/>
              </a:rPr>
              <a:t>Characteristics</a:t>
            </a:r>
            <a:r>
              <a:rPr lang="en-US" sz="3500" b="1" dirty="0">
                <a:latin typeface="Calibri Light" panose="020F0302020204030204" pitchFamily="34" charset="0"/>
              </a:rPr>
              <a:t> of a Friend</a:t>
            </a:r>
            <a:r>
              <a:rPr lang="en-US" sz="3500" dirty="0">
                <a:latin typeface="Calibri Light" panose="020F0302020204030204" pitchFamily="34" charset="0"/>
              </a:rPr>
              <a:t/>
            </a:r>
            <a:br>
              <a:rPr lang="en-US" sz="3500" dirty="0">
                <a:latin typeface="Calibri Light" panose="020F0302020204030204" pitchFamily="34" charset="0"/>
              </a:rPr>
            </a:br>
            <a:endParaRPr lang="en-US" sz="3500" b="1" dirty="0">
              <a:latin typeface="Calibri Light" panose="020F0302020204030204" pitchFamily="34" charset="0"/>
            </a:endParaRPr>
          </a:p>
        </p:txBody>
      </p:sp>
      <p:graphicFrame>
        <p:nvGraphicFramePr>
          <p:cNvPr id="5" name="Content Placeholder 2">
            <a:extLst>
              <a:ext uri="{FF2B5EF4-FFF2-40B4-BE49-F238E27FC236}">
                <a16:creationId xmlns:a16="http://schemas.microsoft.com/office/drawing/2014/main" xmlns="" id="{9DECF0C6-81C6-4AF4-94D9-884201CD870F}"/>
              </a:ext>
            </a:extLst>
          </p:cNvPr>
          <p:cNvGraphicFramePr>
            <a:graphicFrameLocks noGrp="1"/>
          </p:cNvGraphicFramePr>
          <p:nvPr>
            <p:ph idx="1"/>
            <p:extLst>
              <p:ext uri="{D42A27DB-BD31-4B8C-83A1-F6EECF244321}">
                <p14:modId xmlns:p14="http://schemas.microsoft.com/office/powerpoint/2010/main" val="3620917829"/>
              </p:ext>
            </p:extLst>
          </p:nvPr>
        </p:nvGraphicFramePr>
        <p:xfrm>
          <a:off x="445581" y="2121763"/>
          <a:ext cx="4965379" cy="3773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261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32" r="15160"/>
          <a:stretch/>
        </p:blipFill>
        <p:spPr bwMode="auto">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erson handing flowers">
            <a:extLst>
              <a:ext uri="{FF2B5EF4-FFF2-40B4-BE49-F238E27FC236}">
                <a16:creationId xmlns:a16="http://schemas.microsoft.com/office/drawing/2014/main" xmlns="" id="{007A2ACE-8647-4B73-AFE7-2971619A7B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44" r="10873" b="1"/>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xmlns="" id="{F00304AD-9DCE-4EAB-9488-7948D45C4EF0}"/>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6391" r="11391" b="1"/>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4" name="Freeform: Shape 23">
            <a:extLst>
              <a:ext uri="{FF2B5EF4-FFF2-40B4-BE49-F238E27FC236}">
                <a16:creationId xmlns:a16="http://schemas.microsoft.com/office/drawing/2014/main" xmlns=""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xmlns=""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42" y="685800"/>
            <a:ext cx="2336848" cy="1349277"/>
          </a:xfrm>
        </p:spPr>
        <p:txBody>
          <a:bodyPr>
            <a:noAutofit/>
          </a:bodyPr>
          <a:lstStyle/>
          <a:p>
            <a:r>
              <a:rPr lang="en-US" sz="3600" b="1" dirty="0">
                <a:latin typeface="Calibri Light" panose="020F0302020204030204" pitchFamily="34" charset="0"/>
              </a:rPr>
              <a:t>What are benefits of Friendship?</a:t>
            </a:r>
          </a:p>
        </p:txBody>
      </p:sp>
      <p:sp>
        <p:nvSpPr>
          <p:cNvPr id="28" name="Rectangle 27">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 name="Content Placeholder 2"/>
          <p:cNvSpPr>
            <a:spLocks noGrp="1"/>
          </p:cNvSpPr>
          <p:nvPr>
            <p:ph idx="1"/>
          </p:nvPr>
        </p:nvSpPr>
        <p:spPr>
          <a:xfrm>
            <a:off x="11148" y="2223593"/>
            <a:ext cx="2444015" cy="3922776"/>
          </a:xfrm>
        </p:spPr>
        <p:txBody>
          <a:bodyPr>
            <a:normAutofit fontScale="92500" lnSpcReduction="10000"/>
          </a:bodyPr>
          <a:lstStyle/>
          <a:p>
            <a:r>
              <a:rPr lang="en-US" sz="2800" b="1" dirty="0">
                <a:latin typeface="Calibri Light" panose="020F0302020204030204" pitchFamily="34" charset="0"/>
              </a:rPr>
              <a:t>Freely Given</a:t>
            </a:r>
          </a:p>
          <a:p>
            <a:r>
              <a:rPr lang="en-US" sz="2800" b="1" dirty="0">
                <a:latin typeface="Calibri Light" panose="020F0302020204030204" pitchFamily="34" charset="0"/>
              </a:rPr>
              <a:t>Reciprocal </a:t>
            </a:r>
          </a:p>
          <a:p>
            <a:r>
              <a:rPr lang="en-US" sz="2800" b="1" dirty="0">
                <a:latin typeface="Calibri Light" panose="020F0302020204030204" pitchFamily="34" charset="0"/>
              </a:rPr>
              <a:t>Grows Over Time</a:t>
            </a:r>
          </a:p>
          <a:p>
            <a:r>
              <a:rPr lang="en-US" sz="2800" b="1" dirty="0">
                <a:latin typeface="Calibri Light" panose="020F0302020204030204" pitchFamily="34" charset="0"/>
              </a:rPr>
              <a:t>Enduring</a:t>
            </a:r>
          </a:p>
          <a:p>
            <a:r>
              <a:rPr lang="en-US" sz="2800" b="1" dirty="0">
                <a:latin typeface="Calibri Light" panose="020F0302020204030204" pitchFamily="34" charset="0"/>
              </a:rPr>
              <a:t>Mutual Understanding</a:t>
            </a:r>
          </a:p>
          <a:p>
            <a:r>
              <a:rPr lang="en-US" sz="2800" b="1" dirty="0">
                <a:latin typeface="Calibri Light" panose="020F0302020204030204" pitchFamily="34" charset="0"/>
              </a:rPr>
              <a:t>Mutual Acceptance</a:t>
            </a:r>
          </a:p>
          <a:p>
            <a:r>
              <a:rPr lang="en-US" sz="2800" b="1" dirty="0">
                <a:latin typeface="Calibri Light" panose="020F0302020204030204" pitchFamily="34" charset="0"/>
              </a:rPr>
              <a:t>Respect</a:t>
            </a:r>
          </a:p>
          <a:p>
            <a:endParaRPr lang="en-US" sz="2800" dirty="0"/>
          </a:p>
          <a:p>
            <a:endParaRPr lang="en-US" sz="1500" dirty="0"/>
          </a:p>
          <a:p>
            <a:endParaRPr lang="en-US" sz="1500" dirty="0"/>
          </a:p>
        </p:txBody>
      </p:sp>
      <p:sp>
        <p:nvSpPr>
          <p:cNvPr id="10" name="TextBox 9">
            <a:extLst>
              <a:ext uri="{FF2B5EF4-FFF2-40B4-BE49-F238E27FC236}">
                <a16:creationId xmlns:a16="http://schemas.microsoft.com/office/drawing/2014/main" xmlns="" id="{A0543F19-29A4-4D71-97DA-9A96C90B5069}"/>
              </a:ext>
            </a:extLst>
          </p:cNvPr>
          <p:cNvSpPr txBox="1"/>
          <p:nvPr/>
        </p:nvSpPr>
        <p:spPr>
          <a:xfrm>
            <a:off x="6957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kitoconnell.com/2019/06/29/believe-disabled-peopl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313605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B7CFA6-11E4-4879-9FDD-19EDF2584B40}"/>
              </a:ext>
            </a:extLst>
          </p:cNvPr>
          <p:cNvSpPr>
            <a:spLocks noGrp="1"/>
          </p:cNvSpPr>
          <p:nvPr>
            <p:ph type="title"/>
          </p:nvPr>
        </p:nvSpPr>
        <p:spPr>
          <a:xfrm>
            <a:off x="457200" y="3737735"/>
            <a:ext cx="2534841" cy="2452687"/>
          </a:xfrm>
        </p:spPr>
        <p:txBody>
          <a:bodyPr anchor="ctr">
            <a:normAutofit/>
          </a:bodyPr>
          <a:lstStyle/>
          <a:p>
            <a:r>
              <a:rPr lang="en-US" sz="4000" b="1" dirty="0">
                <a:latin typeface="Calibri Light" panose="020F0302020204030204" pitchFamily="34" charset="0"/>
              </a:rPr>
              <a:t>What Are Acts of Friendship?</a:t>
            </a:r>
          </a:p>
        </p:txBody>
      </p:sp>
      <p:pic>
        <p:nvPicPr>
          <p:cNvPr id="6" name="Picture 5" descr="Two people after surfing">
            <a:extLst>
              <a:ext uri="{FF2B5EF4-FFF2-40B4-BE49-F238E27FC236}">
                <a16:creationId xmlns:a16="http://schemas.microsoft.com/office/drawing/2014/main" xmlns="" id="{FCD0708A-46A0-49A7-B092-778385A3D8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03" b="1960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6A54A250-97DA-4A5D-A6ED-614515991DBF}"/>
              </a:ext>
            </a:extLst>
          </p:cNvPr>
          <p:cNvSpPr>
            <a:spLocks noGrp="1"/>
          </p:cNvSpPr>
          <p:nvPr>
            <p:ph idx="1"/>
          </p:nvPr>
        </p:nvSpPr>
        <p:spPr>
          <a:xfrm>
            <a:off x="3167986" y="3752850"/>
            <a:ext cx="5614060" cy="2452687"/>
          </a:xfrm>
        </p:spPr>
        <p:txBody>
          <a:bodyPr anchor="ctr">
            <a:normAutofit fontScale="92500" lnSpcReduction="20000"/>
          </a:bodyPr>
          <a:lstStyle/>
          <a:p>
            <a:pPr marL="914400" lvl="2" indent="0">
              <a:buNone/>
            </a:pPr>
            <a:r>
              <a:rPr lang="en-US" sz="1600" b="1" dirty="0"/>
              <a:t> </a:t>
            </a:r>
          </a:p>
          <a:p>
            <a:r>
              <a:rPr lang="en-US" sz="3000" b="1" dirty="0">
                <a:latin typeface="Calibri Light" panose="020F0302020204030204" pitchFamily="34" charset="0"/>
              </a:rPr>
              <a:t>Sharing </a:t>
            </a:r>
          </a:p>
          <a:p>
            <a:r>
              <a:rPr lang="en-US" sz="3000" b="1" dirty="0">
                <a:latin typeface="Calibri Light" panose="020F0302020204030204" pitchFamily="34" charset="0"/>
              </a:rPr>
              <a:t>Supporting </a:t>
            </a:r>
          </a:p>
          <a:p>
            <a:r>
              <a:rPr lang="en-US" sz="3000" b="1" dirty="0">
                <a:latin typeface="Calibri Light" panose="020F0302020204030204" pitchFamily="34" charset="0"/>
              </a:rPr>
              <a:t>Teaching </a:t>
            </a:r>
          </a:p>
          <a:p>
            <a:r>
              <a:rPr lang="en-US" sz="3000" b="1" dirty="0">
                <a:latin typeface="Calibri Light" panose="020F0302020204030204" pitchFamily="34" charset="0"/>
              </a:rPr>
              <a:t>Sharing</a:t>
            </a:r>
          </a:p>
          <a:p>
            <a:r>
              <a:rPr lang="en-US" sz="3000" b="1" dirty="0">
                <a:latin typeface="Calibri Light" panose="020F0302020204030204" pitchFamily="34" charset="0"/>
              </a:rPr>
              <a:t>Advocating</a:t>
            </a:r>
          </a:p>
          <a:p>
            <a:pPr marL="0" indent="0">
              <a:buNone/>
            </a:pPr>
            <a:endParaRPr lang="en-US" sz="1600" b="1" dirty="0"/>
          </a:p>
        </p:txBody>
      </p:sp>
    </p:spTree>
    <p:extLst>
      <p:ext uri="{BB962C8B-B14F-4D97-AF65-F5344CB8AC3E}">
        <p14:creationId xmlns:p14="http://schemas.microsoft.com/office/powerpoint/2010/main" val="171101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F1BBBE79-C427-480A-88F3-4BBC7C8C32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5122543"/>
            <a:ext cx="2896470" cy="1905232"/>
          </a:xfrm>
        </p:spPr>
        <p:txBody>
          <a:bodyPr anchor="ctr">
            <a:noAutofit/>
          </a:bodyPr>
          <a:lstStyle/>
          <a:p>
            <a:r>
              <a:rPr lang="en-US" sz="3800" b="1" dirty="0">
                <a:latin typeface="Calibri Light" panose="020F0302020204030204" pitchFamily="34" charset="0"/>
              </a:rPr>
              <a:t>Friendships are </a:t>
            </a:r>
            <a:r>
              <a:rPr lang="en-US" sz="3800" b="1" u="sng" dirty="0">
                <a:latin typeface="Calibri Light" panose="020F0302020204030204" pitchFamily="34" charset="0"/>
              </a:rPr>
              <a:t>critical</a:t>
            </a:r>
            <a:r>
              <a:rPr lang="en-US" sz="3800" b="1" dirty="0">
                <a:latin typeface="Calibri Light" panose="020F0302020204030204" pitchFamily="34" charset="0"/>
              </a:rPr>
              <a:t> to our Quality of Life.</a:t>
            </a:r>
            <a:br>
              <a:rPr lang="en-US" sz="3800" b="1" dirty="0">
                <a:latin typeface="Calibri Light" panose="020F0302020204030204" pitchFamily="34" charset="0"/>
              </a:rPr>
            </a:br>
            <a:endParaRPr lang="en-US" sz="3800" b="1" dirty="0">
              <a:latin typeface="Calibri Light" panose="020F0302020204030204" pitchFamily="34" charset="0"/>
            </a:endParaRPr>
          </a:p>
        </p:txBody>
      </p:sp>
      <p:sp>
        <p:nvSpPr>
          <p:cNvPr id="14" name="Rectangle 13">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8416" y="-1"/>
            <a:ext cx="8423809"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6" r="5072" b="-2"/>
          <a:stretch/>
        </p:blipFill>
        <p:spPr bwMode="auto">
          <a:xfrm>
            <a:off x="628650" y="364143"/>
            <a:ext cx="2501841" cy="34264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5" r="816" b="-2"/>
          <a:stretch/>
        </p:blipFill>
        <p:spPr bwMode="auto">
          <a:xfrm>
            <a:off x="3349797" y="364142"/>
            <a:ext cx="2502714" cy="34264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group of people posing for a photo&#10;&#10;Description automatically generated">
            <a:extLst>
              <a:ext uri="{FF2B5EF4-FFF2-40B4-BE49-F238E27FC236}">
                <a16:creationId xmlns:a16="http://schemas.microsoft.com/office/drawing/2014/main" xmlns="" id="{1186212B-4738-49E1-9E8C-A30955E96B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51" r="15293" b="-1"/>
          <a:stretch/>
        </p:blipFill>
        <p:spPr>
          <a:xfrm>
            <a:off x="6071817" y="364142"/>
            <a:ext cx="2502714" cy="3426462"/>
          </a:xfrm>
          <a:prstGeom prst="rect">
            <a:avLst/>
          </a:prstGeom>
        </p:spPr>
      </p:pic>
      <p:sp>
        <p:nvSpPr>
          <p:cNvPr id="18" name="Rectangle 17">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654287" y="5465924"/>
            <a:ext cx="1790365"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039" y="4495568"/>
            <a:ext cx="4940186" cy="1905232"/>
          </a:xfrm>
        </p:spPr>
        <p:txBody>
          <a:bodyPr anchor="ctr">
            <a:noAutofit/>
          </a:bodyPr>
          <a:lstStyle/>
          <a:p>
            <a:pPr marL="0" indent="0">
              <a:buNone/>
            </a:pPr>
            <a:r>
              <a:rPr lang="en-US" sz="2800" b="1" dirty="0">
                <a:latin typeface="Calibri Light" panose="020F0302020204030204" pitchFamily="34" charset="0"/>
              </a:rPr>
              <a:t>People </a:t>
            </a:r>
            <a:r>
              <a:rPr lang="en-US" sz="2800" b="1" u="sng" dirty="0">
                <a:latin typeface="Calibri Light" panose="020F0302020204030204" pitchFamily="34" charset="0"/>
              </a:rPr>
              <a:t>with</a:t>
            </a:r>
            <a:r>
              <a:rPr lang="en-US" sz="2800" b="1" dirty="0">
                <a:latin typeface="Calibri Light" panose="020F0302020204030204" pitchFamily="34" charset="0"/>
              </a:rPr>
              <a:t> Friends are:</a:t>
            </a:r>
          </a:p>
          <a:p>
            <a:r>
              <a:rPr lang="en-US" sz="2800" b="1" dirty="0">
                <a:latin typeface="Calibri Light" panose="020F0302020204030204" pitchFamily="34" charset="0"/>
              </a:rPr>
              <a:t>HAPPIER</a:t>
            </a:r>
          </a:p>
          <a:p>
            <a:r>
              <a:rPr lang="en-US" sz="2800" b="1" dirty="0">
                <a:latin typeface="Calibri Light" panose="020F0302020204030204" pitchFamily="34" charset="0"/>
              </a:rPr>
              <a:t>HEALTHIER</a:t>
            </a:r>
          </a:p>
          <a:p>
            <a:r>
              <a:rPr lang="en-US" sz="2800" b="1" dirty="0">
                <a:latin typeface="Calibri Light" panose="020F0302020204030204" pitchFamily="34" charset="0"/>
              </a:rPr>
              <a:t>SAFER</a:t>
            </a:r>
          </a:p>
        </p:txBody>
      </p:sp>
    </p:spTree>
    <p:extLst>
      <p:ext uri="{BB962C8B-B14F-4D97-AF65-F5344CB8AC3E}">
        <p14:creationId xmlns:p14="http://schemas.microsoft.com/office/powerpoint/2010/main" val="17701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D55CD764-972B-4CA5-A885-53E55C63E1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4165AB3-7006-4430-BCE3-25476BE13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CBADC0-6F67-432E-8859-118782992493}"/>
              </a:ext>
            </a:extLst>
          </p:cNvPr>
          <p:cNvSpPr>
            <a:spLocks noGrp="1"/>
          </p:cNvSpPr>
          <p:nvPr>
            <p:ph type="title"/>
          </p:nvPr>
        </p:nvSpPr>
        <p:spPr>
          <a:xfrm>
            <a:off x="445770" y="1209086"/>
            <a:ext cx="2907636" cy="4064925"/>
          </a:xfrm>
        </p:spPr>
        <p:txBody>
          <a:bodyPr anchor="ctr">
            <a:normAutofit/>
          </a:bodyPr>
          <a:lstStyle/>
          <a:p>
            <a:r>
              <a:rPr lang="en-US" sz="4100" b="1">
                <a:latin typeface="Calibri Light" panose="020F0302020204030204" pitchFamily="34" charset="0"/>
              </a:rPr>
              <a:t>Challenges Faced by Support Staff </a:t>
            </a:r>
            <a:br>
              <a:rPr lang="en-US" sz="4100" b="1">
                <a:latin typeface="Calibri Light" panose="020F0302020204030204" pitchFamily="34" charset="0"/>
              </a:rPr>
            </a:br>
            <a:r>
              <a:rPr lang="en-US" sz="4100" b="1">
                <a:latin typeface="Calibri Light" panose="020F0302020204030204" pitchFamily="34" charset="0"/>
              </a:rPr>
              <a:t>and/or Family Members </a:t>
            </a:r>
          </a:p>
        </p:txBody>
      </p:sp>
      <p:grpSp>
        <p:nvGrpSpPr>
          <p:cNvPr id="21" name="Group 20">
            <a:extLst>
              <a:ext uri="{FF2B5EF4-FFF2-40B4-BE49-F238E27FC236}">
                <a16:creationId xmlns:a16="http://schemas.microsoft.com/office/drawing/2014/main" xmlns="" id="{11999B20-6058-4C55-882E-A1FB050B69D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125" y="2569464"/>
            <a:ext cx="181579" cy="1340860"/>
            <a:chOff x="56167" y="2761488"/>
            <a:chExt cx="242107" cy="1340860"/>
          </a:xfrm>
        </p:grpSpPr>
        <p:sp>
          <p:nvSpPr>
            <p:cNvPr id="22" name="Rectangle 2">
              <a:extLst>
                <a:ext uri="{FF2B5EF4-FFF2-40B4-BE49-F238E27FC236}">
                  <a16:creationId xmlns:a16="http://schemas.microsoft.com/office/drawing/2014/main" xmlns="" id="{168AC90C-344A-4A64-BC4B-AEE98034B0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xmlns="" id="{47AEB9AE-7E63-42CA-A3E5-F8EF7D8CA0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xmlns="" id="{076031FA-B93F-4A7D-AE66-85ADC613EB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xmlns="" id="{0C1FC8D1-E08A-4B12-A48F-BF225E5B0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xmlns="" id="{F62D5F69-2C82-4007-8EF0-EBC9C23501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xmlns="" id="{677FAED6-5057-4B80-B1CF-196DC022B7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xmlns="" id="{CE77C39F-572F-4435-85B4-9E9A35CFE2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xmlns="" id="{B3283BD4-0BC4-41D1-B09B-CBDC4292CD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xmlns="" id="{BA3E687B-951E-45B2-BEFE-4CBEB325FE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xmlns="" id="{A49870CA-6E02-4787-82A6-28C0CB6B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xmlns="" id="{5639C028-DD6E-4E69-AE6E-1CC158EDC9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xmlns="" id="{B1CD1FE8-3027-45AA-AD53-5B131FB03D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xmlns="" id="{1FD2B706-0BB9-4A30-9206-252E09AE03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xmlns="" id="{D5783E13-BA0A-4F1E-A4F0-BFC9FF1035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xmlns="" id="{D0847D6C-8036-43A9-BA3E-D1E8928882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xmlns="" id="{1D610CBF-7C35-498A-9BDD-A2954A7CAB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xmlns="" id="{BCB60915-0422-4144-87E9-2289DBC045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xmlns="" id="{9D64F486-DA93-45CE-9075-4110C67F10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xmlns="" id="{DA8356F6-E822-44E0-8A11-33E5A5432E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xmlns="" id="{C825C106-0BD3-41C1-8520-50F54BD675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xmlns="" id="{E3E51905-F374-4E1A-97CF-B741584B7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54904A1D-066D-4D8B-9904-74202BCC588C}"/>
              </a:ext>
            </a:extLst>
          </p:cNvPr>
          <p:cNvGraphicFramePr>
            <a:graphicFrameLocks noGrp="1"/>
          </p:cNvGraphicFramePr>
          <p:nvPr>
            <p:ph idx="1"/>
            <p:extLst>
              <p:ext uri="{D42A27DB-BD31-4B8C-83A1-F6EECF244321}">
                <p14:modId xmlns:p14="http://schemas.microsoft.com/office/powerpoint/2010/main" val="3830472718"/>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105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56EA7B21646B439217CC94C8DD6214" ma:contentTypeVersion="11" ma:contentTypeDescription="Create a new document." ma:contentTypeScope="" ma:versionID="6ec909b352e4b4720d3330836c470f28">
  <xsd:schema xmlns:xsd="http://www.w3.org/2001/XMLSchema" xmlns:xs="http://www.w3.org/2001/XMLSchema" xmlns:p="http://schemas.microsoft.com/office/2006/metadata/properties" xmlns:ns3="24df9f06-b17e-4471-9c42-dd893581c6c7" xmlns:ns4="b86e1b3c-5bb0-406a-903a-2903061e3014" targetNamespace="http://schemas.microsoft.com/office/2006/metadata/properties" ma:root="true" ma:fieldsID="d255e1bd9dc943654c212726935ab461" ns3:_="" ns4:_="">
    <xsd:import namespace="24df9f06-b17e-4471-9c42-dd893581c6c7"/>
    <xsd:import namespace="b86e1b3c-5bb0-406a-903a-2903061e301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df9f06-b17e-4471-9c42-dd893581c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6e1b3c-5bb0-406a-903a-2903061e30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151A01-EF59-43B8-BFFD-23E1E71CD72B}">
  <ds:schemaRefs>
    <ds:schemaRef ds:uri="http://purl.org/dc/terms/"/>
    <ds:schemaRef ds:uri="b86e1b3c-5bb0-406a-903a-2903061e3014"/>
    <ds:schemaRef ds:uri="http://schemas.microsoft.com/office/2006/documentManagement/types"/>
    <ds:schemaRef ds:uri="http://schemas.microsoft.com/office/2006/metadata/properties"/>
    <ds:schemaRef ds:uri="http://purl.org/dc/elements/1.1/"/>
    <ds:schemaRef ds:uri="24df9f06-b17e-4471-9c42-dd893581c6c7"/>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676897B-4EEE-4702-945F-BBCEC8079A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df9f06-b17e-4471-9c42-dd893581c6c7"/>
    <ds:schemaRef ds:uri="b86e1b3c-5bb0-406a-903a-2903061e30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D8ECBC-918B-420B-9BC0-E7B3ECA4F5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TotalTime>
  <Words>4007</Words>
  <Application>Microsoft Office PowerPoint</Application>
  <PresentationFormat>On-screen Show (4:3)</PresentationFormat>
  <Paragraphs>434</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Avenir Next LT Pro</vt:lpstr>
      <vt:lpstr>Calibri</vt:lpstr>
      <vt:lpstr>Calibri Light</vt:lpstr>
      <vt:lpstr>Times New Roman</vt:lpstr>
      <vt:lpstr>Wingdings 3</vt:lpstr>
      <vt:lpstr>Office Theme</vt:lpstr>
      <vt:lpstr>    INTRODUCTION TO FRIENDS: Supporting FRIENDSHIPS Between  People with and without Disabilities</vt:lpstr>
      <vt:lpstr>OBJECTIVES OF THIS TRAINING</vt:lpstr>
      <vt:lpstr>Meet Someone New </vt:lpstr>
      <vt:lpstr> Best Friends!</vt:lpstr>
      <vt:lpstr>Characteristics of a Friend </vt:lpstr>
      <vt:lpstr>What are benefits of Friendship?</vt:lpstr>
      <vt:lpstr>What Are Acts of Friendship?</vt:lpstr>
      <vt:lpstr>Friendships are critical to our Quality of Life. </vt:lpstr>
      <vt:lpstr>Challenges Faced by Support Staff  and/or Family Members </vt:lpstr>
      <vt:lpstr>PowerPoint Presentation</vt:lpstr>
      <vt:lpstr>What is a "Community”?</vt:lpstr>
      <vt:lpstr> What is the meaning of “Inclusion”?</vt:lpstr>
      <vt:lpstr>You know  you’re NOT  being included if…</vt:lpstr>
      <vt:lpstr>   INCLUSION OR ILLUSION ?   </vt:lpstr>
      <vt:lpstr>Maximizing Community Connections using local resources</vt:lpstr>
      <vt:lpstr>Successful Strategies for Developing Friendship &amp; Belonging</vt:lpstr>
      <vt:lpstr>Strategy #1: Deepen Existing Relationships in Places Already Frequented</vt:lpstr>
      <vt:lpstr>Strategy #2:  1-to-1 Matchmaking</vt:lpstr>
      <vt:lpstr>Strategy #3:  Connect with People from the Past       *Family Friends* Former Neighbors*                           School mates*Former staff members  </vt:lpstr>
      <vt:lpstr>Strategy #4: Become a member of an existing group </vt:lpstr>
      <vt:lpstr>            Strategy #5: Learn new skills or seek new knowledge in Community settings</vt:lpstr>
      <vt:lpstr>Strategy #6: Connect with your neighbors</vt:lpstr>
      <vt:lpstr>PowerPoint Presentation</vt:lpstr>
      <vt:lpstr>Additional Resources</vt:lpstr>
      <vt:lpstr>            This Curriculum Prepared and Developed through  Widening the Circle Expanding opportunities for friendships between people  with and without disabilities http://thearcofmass.org/programs/widening-the-circle/      A partnership between the Arc of Massachusetts &amp; the Massachusetts Department of Developmental Services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FRIENDS:  Supporting FRIENDSHIPS Between  People with and without Disabilities</dc:title>
  <dc:creator>Gaydos, Margaret</dc:creator>
  <cp:lastModifiedBy>Microsoft account</cp:lastModifiedBy>
  <cp:revision>10</cp:revision>
  <cp:lastPrinted>2021-04-06T21:58:11Z</cp:lastPrinted>
  <dcterms:created xsi:type="dcterms:W3CDTF">2021-03-17T12:56:18Z</dcterms:created>
  <dcterms:modified xsi:type="dcterms:W3CDTF">2022-03-29T13:04:39Z</dcterms:modified>
</cp:coreProperties>
</file>